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7"/>
  </p:notesMasterIdLst>
  <p:sldIdLst>
    <p:sldId id="256" r:id="rId2"/>
    <p:sldId id="257" r:id="rId3"/>
    <p:sldId id="270" r:id="rId4"/>
    <p:sldId id="258" r:id="rId5"/>
    <p:sldId id="272" r:id="rId6"/>
    <p:sldId id="271" r:id="rId7"/>
    <p:sldId id="266" r:id="rId8"/>
    <p:sldId id="268" r:id="rId9"/>
    <p:sldId id="274" r:id="rId10"/>
    <p:sldId id="275" r:id="rId11"/>
    <p:sldId id="285" r:id="rId12"/>
    <p:sldId id="284" r:id="rId13"/>
    <p:sldId id="286" r:id="rId14"/>
    <p:sldId id="276" r:id="rId15"/>
    <p:sldId id="277" r:id="rId16"/>
    <p:sldId id="278" r:id="rId17"/>
    <p:sldId id="279" r:id="rId18"/>
    <p:sldId id="280" r:id="rId19"/>
    <p:sldId id="281" r:id="rId20"/>
    <p:sldId id="260" r:id="rId21"/>
    <p:sldId id="282" r:id="rId22"/>
    <p:sldId id="287" r:id="rId23"/>
    <p:sldId id="288" r:id="rId24"/>
    <p:sldId id="289" r:id="rId25"/>
    <p:sldId id="290" r:id="rId26"/>
    <p:sldId id="291" r:id="rId27"/>
    <p:sldId id="295" r:id="rId28"/>
    <p:sldId id="303" r:id="rId29"/>
    <p:sldId id="299" r:id="rId30"/>
    <p:sldId id="298" r:id="rId31"/>
    <p:sldId id="293" r:id="rId32"/>
    <p:sldId id="313" r:id="rId33"/>
    <p:sldId id="305" r:id="rId34"/>
    <p:sldId id="304" r:id="rId35"/>
    <p:sldId id="316" r:id="rId36"/>
    <p:sldId id="320" r:id="rId37"/>
    <p:sldId id="321" r:id="rId38"/>
    <p:sldId id="324" r:id="rId39"/>
    <p:sldId id="306" r:id="rId40"/>
    <p:sldId id="325" r:id="rId41"/>
    <p:sldId id="301" r:id="rId42"/>
    <p:sldId id="302" r:id="rId43"/>
    <p:sldId id="311" r:id="rId44"/>
    <p:sldId id="312" r:id="rId45"/>
    <p:sldId id="309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99C93"/>
    <a:srgbClr val="BD8F9C"/>
    <a:srgbClr val="800000"/>
    <a:srgbClr val="990033"/>
    <a:srgbClr val="336600"/>
    <a:srgbClr val="A500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76" autoAdjust="0"/>
    <p:restoredTop sz="94660"/>
  </p:normalViewPr>
  <p:slideViewPr>
    <p:cSldViewPr snapToGrid="0">
      <p:cViewPr varScale="1">
        <p:scale>
          <a:sx n="158" d="100"/>
          <a:sy n="158" d="100"/>
        </p:scale>
        <p:origin x="408" y="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D43322-FE74-4DE7-B8E0-94BA7700C0D2}" type="datetimeFigureOut">
              <a:rPr lang="en-US" smtClean="0"/>
              <a:t>10/24/2018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9E6F16-357C-4B5E-95BA-8706D07388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9214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大家好，我叫张志锐，是中国科学技术大学博士生，也在</a:t>
            </a:r>
            <a:r>
              <a:rPr lang="en-US" altLang="zh-CN" dirty="0" smtClean="0"/>
              <a:t>MSRA</a:t>
            </a:r>
            <a:r>
              <a:rPr lang="zh-CN" altLang="en-US" dirty="0" smtClean="0"/>
              <a:t>的联合培养项目里面，所以我有两个导师，陈恩红和沈向洋，今天很高兴能在这里介绍我的一些研究工作。今天演讲的主题是“”</a:t>
            </a:r>
            <a:endParaRPr lang="en-US" dirty="0" smtClean="0"/>
          </a:p>
          <a:p>
            <a:r>
              <a:rPr lang="en-US" dirty="0" smtClean="0"/>
              <a:t>H</a:t>
            </a:r>
            <a:r>
              <a:rPr lang="en-US" altLang="zh-CN" dirty="0" smtClean="0"/>
              <a:t>i every, today I</a:t>
            </a:r>
            <a:r>
              <a:rPr lang="en-US" altLang="zh-CN" baseline="0" dirty="0" smtClean="0"/>
              <a:t> will introduce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9E6F16-357C-4B5E-95BA-8706D07388B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0570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在这个讲座里面，我首先会简单介绍一下</a:t>
            </a:r>
            <a:r>
              <a:rPr lang="en-US" altLang="zh-CN" dirty="0" smtClean="0"/>
              <a:t>NMT</a:t>
            </a:r>
            <a:r>
              <a:rPr lang="zh-CN" altLang="en-US" dirty="0" smtClean="0"/>
              <a:t>的历史，然后在仔细介绍我的三个数据增强方法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9E6F16-357C-4B5E-95BA-8706D07388B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3762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In computer vision, data augmentation techniques are widely used to increase robustness and improve learning of objects with a limited number of training examples.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9E6F16-357C-4B5E-95BA-8706D07388B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613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Since model parameters of NMT have to be learnt with fully labeled data, monolingual data cannot be directly applied to model training.</a:t>
            </a:r>
            <a:r>
              <a:rPr lang="en-US" baseline="0" dirty="0"/>
              <a:t> </a:t>
            </a:r>
            <a:r>
              <a:rPr lang="en-US" baseline="0" dirty="0" smtClean="0"/>
              <a:t>Back-translation fills the gap between requirement for parallel data and availability of monolingual data in NMT.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Specially </a:t>
            </a:r>
            <a:r>
              <a:rPr lang="en-US" baseline="0" dirty="0" smtClean="0"/>
              <a:t>, given a set of sentences y in target language, a pre-constructed target-to-source NMT system is used to generate their translation. Then the synthetic data are used as additional parallel data to train the source-to-target NMT model, together with original bilingual data.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F46750-321E-49A4-87AB-E7B8A1F0052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6900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EEB9F-35D7-4FE3-97A5-9DACF50D926B}" type="datetimeFigureOut">
              <a:rPr lang="en-US" smtClean="0"/>
              <a:t>10/24/2018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7FA2E-C3F2-4EF8-9E3F-E56817268A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2303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EEB9F-35D7-4FE3-97A5-9DACF50D926B}" type="datetimeFigureOut">
              <a:rPr lang="en-US" smtClean="0"/>
              <a:t>10/24/2018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7FA2E-C3F2-4EF8-9E3F-E56817268A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4622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EEB9F-35D7-4FE3-97A5-9DACF50D926B}" type="datetimeFigureOut">
              <a:rPr lang="en-US" smtClean="0"/>
              <a:t>10/24/2018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7FA2E-C3F2-4EF8-9E3F-E56817268A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4919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EEB9F-35D7-4FE3-97A5-9DACF50D926B}" type="datetimeFigureOut">
              <a:rPr lang="en-US" smtClean="0"/>
              <a:t>10/24/2018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7FA2E-C3F2-4EF8-9E3F-E56817268A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9478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EEB9F-35D7-4FE3-97A5-9DACF50D926B}" type="datetimeFigureOut">
              <a:rPr lang="en-US" smtClean="0"/>
              <a:t>10/24/2018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7FA2E-C3F2-4EF8-9E3F-E56817268A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382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EEB9F-35D7-4FE3-97A5-9DACF50D926B}" type="datetimeFigureOut">
              <a:rPr lang="en-US" smtClean="0"/>
              <a:t>10/24/2018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7FA2E-C3F2-4EF8-9E3F-E56817268A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0268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EEB9F-35D7-4FE3-97A5-9DACF50D926B}" type="datetimeFigureOut">
              <a:rPr lang="en-US" smtClean="0"/>
              <a:t>10/24/2018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7FA2E-C3F2-4EF8-9E3F-E56817268A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7550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EEB9F-35D7-4FE3-97A5-9DACF50D926B}" type="datetimeFigureOut">
              <a:rPr lang="en-US" smtClean="0"/>
              <a:t>10/24/2018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7FA2E-C3F2-4EF8-9E3F-E56817268A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2033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EEB9F-35D7-4FE3-97A5-9DACF50D926B}" type="datetimeFigureOut">
              <a:rPr lang="en-US" smtClean="0"/>
              <a:t>10/24/2018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7FA2E-C3F2-4EF8-9E3F-E56817268A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0381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EEB9F-35D7-4FE3-97A5-9DACF50D926B}" type="datetimeFigureOut">
              <a:rPr lang="en-US" smtClean="0"/>
              <a:t>10/24/2018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7FA2E-C3F2-4EF8-9E3F-E56817268A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1999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EEB9F-35D7-4FE3-97A5-9DACF50D926B}" type="datetimeFigureOut">
              <a:rPr lang="en-US" smtClean="0"/>
              <a:t>10/24/2018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7FA2E-C3F2-4EF8-9E3F-E56817268A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35930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4EEB9F-35D7-4FE3-97A5-9DACF50D926B}" type="datetimeFigureOut">
              <a:rPr lang="en-US" smtClean="0"/>
              <a:t>10/24/2018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7FA2E-C3F2-4EF8-9E3F-E56817268A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2226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tags" Target="../tags/tag6.xml"/><Relationship Id="rId7" Type="http://schemas.openxmlformats.org/officeDocument/2006/relationships/image" Target="../media/image19.png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tags" Target="../tags/tag9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24.png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tags" Target="../tags/tag12.xml"/><Relationship Id="rId11" Type="http://schemas.openxmlformats.org/officeDocument/2006/relationships/image" Target="../media/image23.png"/><Relationship Id="rId5" Type="http://schemas.openxmlformats.org/officeDocument/2006/relationships/tags" Target="../tags/tag11.xml"/><Relationship Id="rId10" Type="http://schemas.openxmlformats.org/officeDocument/2006/relationships/image" Target="../media/image22.png"/><Relationship Id="rId4" Type="http://schemas.openxmlformats.org/officeDocument/2006/relationships/tags" Target="../tags/tag10.xml"/><Relationship Id="rId9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tags" Target="../tags/tag20.xml"/><Relationship Id="rId13" Type="http://schemas.openxmlformats.org/officeDocument/2006/relationships/image" Target="../media/image22.png"/><Relationship Id="rId18" Type="http://schemas.openxmlformats.org/officeDocument/2006/relationships/image" Target="../media/image25.png"/><Relationship Id="rId3" Type="http://schemas.openxmlformats.org/officeDocument/2006/relationships/tags" Target="../tags/tag15.xml"/><Relationship Id="rId7" Type="http://schemas.openxmlformats.org/officeDocument/2006/relationships/tags" Target="../tags/tag19.xml"/><Relationship Id="rId12" Type="http://schemas.openxmlformats.org/officeDocument/2006/relationships/image" Target="../media/image21.png"/><Relationship Id="rId17" Type="http://schemas.openxmlformats.org/officeDocument/2006/relationships/image" Target="../media/image27.png"/><Relationship Id="rId2" Type="http://schemas.openxmlformats.org/officeDocument/2006/relationships/tags" Target="../tags/tag14.xml"/><Relationship Id="rId16" Type="http://schemas.openxmlformats.org/officeDocument/2006/relationships/image" Target="../media/image24.png"/><Relationship Id="rId1" Type="http://schemas.openxmlformats.org/officeDocument/2006/relationships/tags" Target="../tags/tag13.xml"/><Relationship Id="rId6" Type="http://schemas.openxmlformats.org/officeDocument/2006/relationships/tags" Target="../tags/tag18.xml"/><Relationship Id="rId11" Type="http://schemas.openxmlformats.org/officeDocument/2006/relationships/image" Target="../media/image20.png"/><Relationship Id="rId5" Type="http://schemas.openxmlformats.org/officeDocument/2006/relationships/tags" Target="../tags/tag17.xml"/><Relationship Id="rId15" Type="http://schemas.openxmlformats.org/officeDocument/2006/relationships/image" Target="../media/image23.png"/><Relationship Id="rId10" Type="http://schemas.openxmlformats.org/officeDocument/2006/relationships/slideLayout" Target="../slideLayouts/slideLayout2.xml"/><Relationship Id="rId19" Type="http://schemas.openxmlformats.org/officeDocument/2006/relationships/image" Target="../media/image28.png"/><Relationship Id="rId4" Type="http://schemas.openxmlformats.org/officeDocument/2006/relationships/tags" Target="../tags/tag16.xml"/><Relationship Id="rId9" Type="http://schemas.openxmlformats.org/officeDocument/2006/relationships/tags" Target="../tags/tag21.xml"/><Relationship Id="rId1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tags" Target="../tags/tag29.xml"/><Relationship Id="rId13" Type="http://schemas.openxmlformats.org/officeDocument/2006/relationships/image" Target="../media/image22.png"/><Relationship Id="rId18" Type="http://schemas.openxmlformats.org/officeDocument/2006/relationships/image" Target="../media/image25.png"/><Relationship Id="rId3" Type="http://schemas.openxmlformats.org/officeDocument/2006/relationships/tags" Target="../tags/tag24.xml"/><Relationship Id="rId7" Type="http://schemas.openxmlformats.org/officeDocument/2006/relationships/tags" Target="../tags/tag28.xml"/><Relationship Id="rId12" Type="http://schemas.openxmlformats.org/officeDocument/2006/relationships/image" Target="../media/image21.png"/><Relationship Id="rId17" Type="http://schemas.openxmlformats.org/officeDocument/2006/relationships/image" Target="../media/image27.png"/><Relationship Id="rId2" Type="http://schemas.openxmlformats.org/officeDocument/2006/relationships/tags" Target="../tags/tag23.xml"/><Relationship Id="rId16" Type="http://schemas.openxmlformats.org/officeDocument/2006/relationships/image" Target="../media/image24.png"/><Relationship Id="rId1" Type="http://schemas.openxmlformats.org/officeDocument/2006/relationships/tags" Target="../tags/tag22.xml"/><Relationship Id="rId6" Type="http://schemas.openxmlformats.org/officeDocument/2006/relationships/tags" Target="../tags/tag27.xml"/><Relationship Id="rId11" Type="http://schemas.openxmlformats.org/officeDocument/2006/relationships/image" Target="../media/image20.png"/><Relationship Id="rId5" Type="http://schemas.openxmlformats.org/officeDocument/2006/relationships/tags" Target="../tags/tag26.xml"/><Relationship Id="rId15" Type="http://schemas.openxmlformats.org/officeDocument/2006/relationships/image" Target="../media/image23.png"/><Relationship Id="rId10" Type="http://schemas.openxmlformats.org/officeDocument/2006/relationships/slideLayout" Target="../slideLayouts/slideLayout2.xml"/><Relationship Id="rId19" Type="http://schemas.openxmlformats.org/officeDocument/2006/relationships/image" Target="../media/image28.png"/><Relationship Id="rId4" Type="http://schemas.openxmlformats.org/officeDocument/2006/relationships/tags" Target="../tags/tag25.xml"/><Relationship Id="rId9" Type="http://schemas.openxmlformats.org/officeDocument/2006/relationships/tags" Target="../tags/tag30.xml"/><Relationship Id="rId1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0.png"/><Relationship Id="rId13" Type="http://schemas.openxmlformats.org/officeDocument/2006/relationships/image" Target="../media/image411.png"/><Relationship Id="rId18" Type="http://schemas.openxmlformats.org/officeDocument/2006/relationships/image" Target="../media/image46.png"/><Relationship Id="rId3" Type="http://schemas.openxmlformats.org/officeDocument/2006/relationships/image" Target="../media/image316.png"/><Relationship Id="rId7" Type="http://schemas.openxmlformats.org/officeDocument/2006/relationships/image" Target="../media/image350.png"/><Relationship Id="rId12" Type="http://schemas.openxmlformats.org/officeDocument/2006/relationships/image" Target="../media/image400.png"/><Relationship Id="rId17" Type="http://schemas.openxmlformats.org/officeDocument/2006/relationships/image" Target="../media/image45.png"/><Relationship Id="rId16" Type="http://schemas.openxmlformats.org/officeDocument/2006/relationships/image" Target="../media/image44.png"/><Relationship Id="rId20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0.png"/><Relationship Id="rId11" Type="http://schemas.openxmlformats.org/officeDocument/2006/relationships/image" Target="../media/image390.png"/><Relationship Id="rId5" Type="http://schemas.openxmlformats.org/officeDocument/2006/relationships/image" Target="../media/image330.png"/><Relationship Id="rId15" Type="http://schemas.openxmlformats.org/officeDocument/2006/relationships/image" Target="../media/image43.png"/><Relationship Id="rId10" Type="http://schemas.openxmlformats.org/officeDocument/2006/relationships/image" Target="../media/image380.png"/><Relationship Id="rId19" Type="http://schemas.openxmlformats.org/officeDocument/2006/relationships/image" Target="../media/image47.png"/><Relationship Id="rId4" Type="http://schemas.openxmlformats.org/officeDocument/2006/relationships/image" Target="../media/image320.png"/><Relationship Id="rId9" Type="http://schemas.openxmlformats.org/officeDocument/2006/relationships/image" Target="../media/image33.png"/><Relationship Id="rId14" Type="http://schemas.openxmlformats.org/officeDocument/2006/relationships/image" Target="../media/image42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tags" Target="../tags/tag33.xml"/><Relationship Id="rId7" Type="http://schemas.openxmlformats.org/officeDocument/2006/relationships/image" Target="../media/image37.png"/><Relationship Id="rId2" Type="http://schemas.openxmlformats.org/officeDocument/2006/relationships/tags" Target="../tags/tag32.xml"/><Relationship Id="rId1" Type="http://schemas.openxmlformats.org/officeDocument/2006/relationships/tags" Target="../tags/tag3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41.png"/><Relationship Id="rId3" Type="http://schemas.openxmlformats.org/officeDocument/2006/relationships/tags" Target="../tags/tag36.xml"/><Relationship Id="rId7" Type="http://schemas.openxmlformats.org/officeDocument/2006/relationships/tags" Target="../tags/tag40.xml"/><Relationship Id="rId12" Type="http://schemas.openxmlformats.org/officeDocument/2006/relationships/image" Target="../media/image40.png"/><Relationship Id="rId2" Type="http://schemas.openxmlformats.org/officeDocument/2006/relationships/tags" Target="../tags/tag35.xml"/><Relationship Id="rId1" Type="http://schemas.openxmlformats.org/officeDocument/2006/relationships/tags" Target="../tags/tag34.xml"/><Relationship Id="rId6" Type="http://schemas.openxmlformats.org/officeDocument/2006/relationships/tags" Target="../tags/tag39.xml"/><Relationship Id="rId11" Type="http://schemas.openxmlformats.org/officeDocument/2006/relationships/image" Target="../media/image23.png"/><Relationship Id="rId5" Type="http://schemas.openxmlformats.org/officeDocument/2006/relationships/tags" Target="../tags/tag38.xml"/><Relationship Id="rId15" Type="http://schemas.openxmlformats.org/officeDocument/2006/relationships/image" Target="../media/image48.png"/><Relationship Id="rId10" Type="http://schemas.openxmlformats.org/officeDocument/2006/relationships/image" Target="../media/image39.png"/><Relationship Id="rId4" Type="http://schemas.openxmlformats.org/officeDocument/2006/relationships/tags" Target="../tags/tag37.xml"/><Relationship Id="rId9" Type="http://schemas.openxmlformats.org/officeDocument/2006/relationships/image" Target="../media/image38.png"/><Relationship Id="rId1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tags" Target="../tags/tag48.xml"/><Relationship Id="rId13" Type="http://schemas.openxmlformats.org/officeDocument/2006/relationships/image" Target="../media/image23.png"/><Relationship Id="rId18" Type="http://schemas.openxmlformats.org/officeDocument/2006/relationships/image" Target="../media/image50.png"/><Relationship Id="rId3" Type="http://schemas.openxmlformats.org/officeDocument/2006/relationships/tags" Target="../tags/tag43.xml"/><Relationship Id="rId7" Type="http://schemas.openxmlformats.org/officeDocument/2006/relationships/tags" Target="../tags/tag47.xml"/><Relationship Id="rId12" Type="http://schemas.openxmlformats.org/officeDocument/2006/relationships/image" Target="../media/image39.png"/><Relationship Id="rId17" Type="http://schemas.openxmlformats.org/officeDocument/2006/relationships/image" Target="../media/image49.png"/><Relationship Id="rId2" Type="http://schemas.openxmlformats.org/officeDocument/2006/relationships/tags" Target="../tags/tag42.xml"/><Relationship Id="rId16" Type="http://schemas.openxmlformats.org/officeDocument/2006/relationships/image" Target="../media/image42.png"/><Relationship Id="rId1" Type="http://schemas.openxmlformats.org/officeDocument/2006/relationships/tags" Target="../tags/tag41.xml"/><Relationship Id="rId6" Type="http://schemas.openxmlformats.org/officeDocument/2006/relationships/tags" Target="../tags/tag46.xml"/><Relationship Id="rId11" Type="http://schemas.openxmlformats.org/officeDocument/2006/relationships/image" Target="../media/image38.png"/><Relationship Id="rId5" Type="http://schemas.openxmlformats.org/officeDocument/2006/relationships/tags" Target="../tags/tag45.xml"/><Relationship Id="rId15" Type="http://schemas.openxmlformats.org/officeDocument/2006/relationships/image" Target="../media/image41.png"/><Relationship Id="rId10" Type="http://schemas.openxmlformats.org/officeDocument/2006/relationships/slideLayout" Target="../slideLayouts/slideLayout2.xml"/><Relationship Id="rId19" Type="http://schemas.openxmlformats.org/officeDocument/2006/relationships/image" Target="../media/image48.png"/><Relationship Id="rId4" Type="http://schemas.openxmlformats.org/officeDocument/2006/relationships/tags" Target="../tags/tag44.xml"/><Relationship Id="rId9" Type="http://schemas.openxmlformats.org/officeDocument/2006/relationships/tags" Target="../tags/tag49.xml"/><Relationship Id="rId14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tags" Target="../tags/tag57.xml"/><Relationship Id="rId13" Type="http://schemas.openxmlformats.org/officeDocument/2006/relationships/image" Target="../media/image23.png"/><Relationship Id="rId18" Type="http://schemas.openxmlformats.org/officeDocument/2006/relationships/image" Target="../media/image50.png"/><Relationship Id="rId3" Type="http://schemas.openxmlformats.org/officeDocument/2006/relationships/tags" Target="../tags/tag52.xml"/><Relationship Id="rId7" Type="http://schemas.openxmlformats.org/officeDocument/2006/relationships/tags" Target="../tags/tag56.xml"/><Relationship Id="rId12" Type="http://schemas.openxmlformats.org/officeDocument/2006/relationships/image" Target="../media/image39.png"/><Relationship Id="rId17" Type="http://schemas.openxmlformats.org/officeDocument/2006/relationships/image" Target="../media/image49.png"/><Relationship Id="rId2" Type="http://schemas.openxmlformats.org/officeDocument/2006/relationships/tags" Target="../tags/tag51.xml"/><Relationship Id="rId16" Type="http://schemas.openxmlformats.org/officeDocument/2006/relationships/image" Target="../media/image42.png"/><Relationship Id="rId1" Type="http://schemas.openxmlformats.org/officeDocument/2006/relationships/tags" Target="../tags/tag50.xml"/><Relationship Id="rId6" Type="http://schemas.openxmlformats.org/officeDocument/2006/relationships/tags" Target="../tags/tag55.xml"/><Relationship Id="rId11" Type="http://schemas.openxmlformats.org/officeDocument/2006/relationships/image" Target="../media/image38.png"/><Relationship Id="rId5" Type="http://schemas.openxmlformats.org/officeDocument/2006/relationships/tags" Target="../tags/tag54.xml"/><Relationship Id="rId15" Type="http://schemas.openxmlformats.org/officeDocument/2006/relationships/image" Target="../media/image41.png"/><Relationship Id="rId10" Type="http://schemas.openxmlformats.org/officeDocument/2006/relationships/slideLayout" Target="../slideLayouts/slideLayout2.xml"/><Relationship Id="rId19" Type="http://schemas.openxmlformats.org/officeDocument/2006/relationships/image" Target="../media/image48.png"/><Relationship Id="rId4" Type="http://schemas.openxmlformats.org/officeDocument/2006/relationships/tags" Target="../tags/tag53.xml"/><Relationship Id="rId9" Type="http://schemas.openxmlformats.org/officeDocument/2006/relationships/tags" Target="../tags/tag58.xml"/><Relationship Id="rId14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tags" Target="../tags/tag66.xml"/><Relationship Id="rId13" Type="http://schemas.openxmlformats.org/officeDocument/2006/relationships/image" Target="../media/image58.png"/><Relationship Id="rId3" Type="http://schemas.openxmlformats.org/officeDocument/2006/relationships/tags" Target="../tags/tag61.xml"/><Relationship Id="rId7" Type="http://schemas.openxmlformats.org/officeDocument/2006/relationships/tags" Target="../tags/tag65.xml"/><Relationship Id="rId12" Type="http://schemas.openxmlformats.org/officeDocument/2006/relationships/image" Target="../media/image57.png"/><Relationship Id="rId2" Type="http://schemas.openxmlformats.org/officeDocument/2006/relationships/tags" Target="../tags/tag60.xml"/><Relationship Id="rId16" Type="http://schemas.openxmlformats.org/officeDocument/2006/relationships/image" Target="../media/image61.png"/><Relationship Id="rId1" Type="http://schemas.openxmlformats.org/officeDocument/2006/relationships/tags" Target="../tags/tag59.xml"/><Relationship Id="rId6" Type="http://schemas.openxmlformats.org/officeDocument/2006/relationships/tags" Target="../tags/tag64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63.xml"/><Relationship Id="rId15" Type="http://schemas.openxmlformats.org/officeDocument/2006/relationships/image" Target="../media/image60.png"/><Relationship Id="rId10" Type="http://schemas.openxmlformats.org/officeDocument/2006/relationships/tags" Target="../tags/tag68.xml"/><Relationship Id="rId4" Type="http://schemas.openxmlformats.org/officeDocument/2006/relationships/tags" Target="../tags/tag62.xml"/><Relationship Id="rId9" Type="http://schemas.openxmlformats.org/officeDocument/2006/relationships/tags" Target="../tags/tag67.xml"/><Relationship Id="rId14" Type="http://schemas.openxmlformats.org/officeDocument/2006/relationships/image" Target="../media/image59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nlp.stanford.edu/projects/nmt/Luong-Cho-Manning-NMT-ACL2016-v4.pdf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79.png"/><Relationship Id="rId3" Type="http://schemas.openxmlformats.org/officeDocument/2006/relationships/tags" Target="../tags/tag71.xml"/><Relationship Id="rId7" Type="http://schemas.openxmlformats.org/officeDocument/2006/relationships/image" Target="../media/image76.png"/><Relationship Id="rId12" Type="http://schemas.openxmlformats.org/officeDocument/2006/relationships/image" Target="../media/image24.png"/><Relationship Id="rId2" Type="http://schemas.openxmlformats.org/officeDocument/2006/relationships/tags" Target="../tags/tag70.xml"/><Relationship Id="rId1" Type="http://schemas.openxmlformats.org/officeDocument/2006/relationships/tags" Target="../tags/tag69.xml"/><Relationship Id="rId6" Type="http://schemas.openxmlformats.org/officeDocument/2006/relationships/image" Target="../media/image62.png"/><Relationship Id="rId11" Type="http://schemas.openxmlformats.org/officeDocument/2006/relationships/image" Target="../media/image78.png"/><Relationship Id="rId5" Type="http://schemas.openxmlformats.org/officeDocument/2006/relationships/slideLayout" Target="../slideLayouts/slideLayout2.xml"/><Relationship Id="rId15" Type="http://schemas.openxmlformats.org/officeDocument/2006/relationships/image" Target="../media/image80.png"/><Relationship Id="rId10" Type="http://schemas.openxmlformats.org/officeDocument/2006/relationships/image" Target="../media/image77.png"/><Relationship Id="rId4" Type="http://schemas.openxmlformats.org/officeDocument/2006/relationships/tags" Target="../tags/tag72.xml"/><Relationship Id="rId9" Type="http://schemas.openxmlformats.org/officeDocument/2006/relationships/image" Target="../media/image26.png"/><Relationship Id="rId14" Type="http://schemas.openxmlformats.org/officeDocument/2006/relationships/image" Target="../media/image27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13" Type="http://schemas.openxmlformats.org/officeDocument/2006/relationships/image" Target="../media/image84.png"/><Relationship Id="rId3" Type="http://schemas.openxmlformats.org/officeDocument/2006/relationships/tags" Target="../tags/tag75.xml"/><Relationship Id="rId7" Type="http://schemas.openxmlformats.org/officeDocument/2006/relationships/image" Target="../media/image26.png"/><Relationship Id="rId12" Type="http://schemas.openxmlformats.org/officeDocument/2006/relationships/image" Target="../media/image27.png"/><Relationship Id="rId2" Type="http://schemas.openxmlformats.org/officeDocument/2006/relationships/tags" Target="../tags/tag74.xml"/><Relationship Id="rId1" Type="http://schemas.openxmlformats.org/officeDocument/2006/relationships/tags" Target="../tags/tag73.xml"/><Relationship Id="rId6" Type="http://schemas.openxmlformats.org/officeDocument/2006/relationships/image" Target="../media/image22.png"/><Relationship Id="rId11" Type="http://schemas.openxmlformats.org/officeDocument/2006/relationships/image" Target="../media/image83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24.png"/><Relationship Id="rId4" Type="http://schemas.openxmlformats.org/officeDocument/2006/relationships/tags" Target="../tags/tag76.xml"/><Relationship Id="rId9" Type="http://schemas.openxmlformats.org/officeDocument/2006/relationships/image" Target="../media/image82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83.png"/><Relationship Id="rId3" Type="http://schemas.openxmlformats.org/officeDocument/2006/relationships/tags" Target="../tags/tag79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24.png"/><Relationship Id="rId2" Type="http://schemas.openxmlformats.org/officeDocument/2006/relationships/tags" Target="../tags/tag78.xml"/><Relationship Id="rId1" Type="http://schemas.openxmlformats.org/officeDocument/2006/relationships/tags" Target="../tags/tag77.xml"/><Relationship Id="rId6" Type="http://schemas.openxmlformats.org/officeDocument/2006/relationships/tags" Target="../tags/tag82.xml"/><Relationship Id="rId11" Type="http://schemas.openxmlformats.org/officeDocument/2006/relationships/image" Target="../media/image82.png"/><Relationship Id="rId5" Type="http://schemas.openxmlformats.org/officeDocument/2006/relationships/tags" Target="../tags/tag81.xml"/><Relationship Id="rId15" Type="http://schemas.openxmlformats.org/officeDocument/2006/relationships/image" Target="../media/image27.png"/><Relationship Id="rId10" Type="http://schemas.openxmlformats.org/officeDocument/2006/relationships/image" Target="../media/image81.png"/><Relationship Id="rId4" Type="http://schemas.openxmlformats.org/officeDocument/2006/relationships/tags" Target="../tags/tag80.xml"/><Relationship Id="rId9" Type="http://schemas.openxmlformats.org/officeDocument/2006/relationships/image" Target="../media/image26.png"/><Relationship Id="rId14" Type="http://schemas.openxmlformats.org/officeDocument/2006/relationships/image" Target="../media/image84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NUL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tags" Target="../tags/tag3.xml"/><Relationship Id="rId7" Type="http://schemas.openxmlformats.org/officeDocument/2006/relationships/image" Target="../media/image15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3999" y="1122363"/>
            <a:ext cx="9968437" cy="2387600"/>
          </a:xfrm>
        </p:spPr>
        <p:txBody>
          <a:bodyPr>
            <a:normAutofit/>
          </a:bodyPr>
          <a:lstStyle/>
          <a:p>
            <a:r>
              <a:rPr lang="en-US" sz="4800" dirty="0"/>
              <a:t>Advanced Data Augmentation Strategy for Neural Machine Translation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Z</a:t>
            </a:r>
            <a:r>
              <a:rPr lang="en-US" altLang="zh-CN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hirui Zhang</a:t>
            </a:r>
          </a:p>
          <a:p>
            <a:r>
              <a:rPr lang="en-US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U</a:t>
            </a:r>
            <a:r>
              <a:rPr lang="en-US" altLang="zh-CN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niversity of Science and Technology of China (USTC)</a:t>
            </a:r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3706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Objective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>
                <a:latin typeface="Calibri Light" panose="020F0302020204030204" pitchFamily="34" charset="0"/>
              </a:rPr>
              <a:t>The semi-supervised training objective can be simplified as </a:t>
            </a:r>
            <a:endParaRPr lang="en-US" sz="2400" dirty="0" smtClean="0">
              <a:latin typeface="Calibri Light" panose="020F0302020204030204" pitchFamily="34" charset="0"/>
            </a:endParaRPr>
          </a:p>
          <a:p>
            <a:endParaRPr lang="en-US" sz="2400" dirty="0">
              <a:latin typeface="Calibri Light" panose="020F0302020204030204" pitchFamily="34" charset="0"/>
            </a:endParaRPr>
          </a:p>
          <a:p>
            <a:endParaRPr lang="en-US" sz="2400" dirty="0" smtClean="0">
              <a:latin typeface="Calibri Light" panose="020F0302020204030204" pitchFamily="34" charset="0"/>
            </a:endParaRPr>
          </a:p>
          <a:p>
            <a:r>
              <a:rPr lang="en-US" sz="2400" dirty="0">
                <a:latin typeface="Calibri Light" panose="020F0302020204030204" pitchFamily="34" charset="0"/>
              </a:rPr>
              <a:t>The inverse direction translation is </a:t>
            </a:r>
            <a:r>
              <a:rPr lang="en-US" sz="2400" dirty="0" smtClean="0">
                <a:latin typeface="Calibri Light" panose="020F0302020204030204" pitchFamily="34" charset="0"/>
              </a:rPr>
              <a:t>similar</a:t>
            </a:r>
          </a:p>
          <a:p>
            <a:endParaRPr lang="en-US" sz="2400" dirty="0">
              <a:latin typeface="Calibri Light" panose="020F0302020204030204" pitchFamily="34" charset="0"/>
            </a:endParaRPr>
          </a:p>
          <a:p>
            <a:endParaRPr lang="en-US" sz="2400" dirty="0" smtClean="0">
              <a:latin typeface="Calibri Light" panose="020F0302020204030204" pitchFamily="34" charset="0"/>
            </a:endParaRPr>
          </a:p>
          <a:p>
            <a:r>
              <a:rPr lang="en-US" sz="2400" dirty="0">
                <a:latin typeface="Calibri Light" panose="020F0302020204030204" pitchFamily="34" charset="0"/>
              </a:rPr>
              <a:t>The overall training objective is the sum of likelihood in both directions</a:t>
            </a:r>
          </a:p>
          <a:p>
            <a:pPr marL="0" indent="0">
              <a:buNone/>
            </a:pPr>
            <a:r>
              <a:rPr lang="en-US" sz="2400" dirty="0" smtClean="0">
                <a:latin typeface="Calibri Light" panose="020F0302020204030204" pitchFamily="34" charset="0"/>
              </a:rPr>
              <a:t> </a:t>
            </a:r>
            <a:endParaRPr lang="en-US" sz="2400" dirty="0">
              <a:latin typeface="Calibri Light" panose="020F0302020204030204" pitchFamily="34" charset="0"/>
            </a:endParaRPr>
          </a:p>
          <a:p>
            <a:endParaRPr lang="en-US" sz="2400" dirty="0">
              <a:latin typeface="Calibri Light" panose="020F0302020204030204" pitchFamily="34" charset="0"/>
            </a:endParaRPr>
          </a:p>
          <a:p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9309AD0-771B-4D7A-B3DF-FE1C28B2AD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9689733"/>
              </p:ext>
            </p:extLst>
          </p:nvPr>
        </p:nvGraphicFramePr>
        <p:xfrm>
          <a:off x="0" y="0"/>
          <a:ext cx="12192000" cy="3362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3572353812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640428631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823644170"/>
                    </a:ext>
                  </a:extLst>
                </a:gridCol>
                <a:gridCol w="2747228">
                  <a:extLst>
                    <a:ext uri="{9D8B030D-6E8A-4147-A177-3AD203B41FA5}">
                      <a16:colId xmlns:a16="http://schemas.microsoft.com/office/drawing/2014/main" val="3517466769"/>
                    </a:ext>
                  </a:extLst>
                </a:gridCol>
                <a:gridCol w="2129572">
                  <a:extLst>
                    <a:ext uri="{9D8B030D-6E8A-4147-A177-3AD203B41FA5}">
                      <a16:colId xmlns:a16="http://schemas.microsoft.com/office/drawing/2014/main" val="250519142"/>
                    </a:ext>
                  </a:extLst>
                </a:gridCol>
              </a:tblGrid>
              <a:tr h="33624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latin typeface="+mj-lt"/>
                        </a:rPr>
                        <a:t>NMT</a:t>
                      </a:r>
                      <a:r>
                        <a:rPr lang="en-US" sz="1600" baseline="0" dirty="0" smtClean="0">
                          <a:latin typeface="+mj-lt"/>
                        </a:rPr>
                        <a:t> </a:t>
                      </a:r>
                      <a:r>
                        <a:rPr lang="en-US" sz="1600" dirty="0" smtClean="0">
                          <a:latin typeface="+mj-lt"/>
                        </a:rPr>
                        <a:t>Overview</a:t>
                      </a:r>
                      <a:endParaRPr lang="en-US" sz="1600" dirty="0">
                        <a:latin typeface="+mj-lt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Iterative Back-Translation </a:t>
                      </a:r>
                      <a:endParaRPr lang="en-US" sz="1600" dirty="0">
                        <a:latin typeface="+mj-lt"/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Agreement Regularization </a:t>
                      </a:r>
                      <a:endParaRPr lang="en-US" sz="1600" dirty="0">
                        <a:latin typeface="+mj-lt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SMT as Posterior Regularization </a:t>
                      </a:r>
                      <a:endParaRPr lang="en-US" sz="1600" dirty="0">
                        <a:latin typeface="+mj-lt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Summary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9873791"/>
                  </a:ext>
                </a:extLst>
              </a:tr>
            </a:tbl>
          </a:graphicData>
        </a:graphic>
      </p:graphicFrame>
      <p:pic>
        <p:nvPicPr>
          <p:cNvPr id="6" name="Picture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7238" y="2400463"/>
            <a:ext cx="6657524" cy="73447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7238" y="3709777"/>
            <a:ext cx="6666666" cy="768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9056" y="5272096"/>
            <a:ext cx="3127535" cy="278755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V="1">
            <a:off x="9433904" y="2233292"/>
            <a:ext cx="656596" cy="334341"/>
          </a:xfrm>
          <a:prstGeom prst="straightConnector1">
            <a:avLst/>
          </a:prstGeom>
          <a:ln>
            <a:solidFill>
              <a:srgbClr val="FF0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9211268" y="1839872"/>
            <a:ext cx="25176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back-translation method</a:t>
            </a:r>
            <a:endParaRPr lang="en-US" dirty="0">
              <a:solidFill>
                <a:srgbClr val="FF0000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7914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Iterative </a:t>
            </a:r>
            <a:r>
              <a:rPr lang="en-US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Back-Translation (T2S </a:t>
            </a:r>
            <a:r>
              <a:rPr lang="en-US" dirty="0" smtClean="0">
                <a:latin typeface="Calibri Light" panose="020F0302020204030204" pitchFamily="34" charset="0"/>
                <a:cs typeface="Calibri Light" panose="020F0302020204030204" pitchFamily="34" charset="0"/>
                <a:sym typeface="Wingdings" panose="05000000000000000000" pitchFamily="2" charset="2"/>
              </a:rPr>
              <a:t> S2T</a:t>
            </a:r>
            <a:r>
              <a:rPr lang="en-US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)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9309AD0-771B-4D7A-B3DF-FE1C28B2ADBA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0" y="0"/>
          <a:ext cx="12192000" cy="3362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3572353812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640428631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823644170"/>
                    </a:ext>
                  </a:extLst>
                </a:gridCol>
                <a:gridCol w="2747228">
                  <a:extLst>
                    <a:ext uri="{9D8B030D-6E8A-4147-A177-3AD203B41FA5}">
                      <a16:colId xmlns:a16="http://schemas.microsoft.com/office/drawing/2014/main" val="3517466769"/>
                    </a:ext>
                  </a:extLst>
                </a:gridCol>
                <a:gridCol w="2129572">
                  <a:extLst>
                    <a:ext uri="{9D8B030D-6E8A-4147-A177-3AD203B41FA5}">
                      <a16:colId xmlns:a16="http://schemas.microsoft.com/office/drawing/2014/main" val="250519142"/>
                    </a:ext>
                  </a:extLst>
                </a:gridCol>
              </a:tblGrid>
              <a:tr h="33624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latin typeface="+mj-lt"/>
                        </a:rPr>
                        <a:t>NMT</a:t>
                      </a:r>
                      <a:r>
                        <a:rPr lang="en-US" sz="1600" baseline="0" dirty="0" smtClean="0">
                          <a:latin typeface="+mj-lt"/>
                        </a:rPr>
                        <a:t> </a:t>
                      </a:r>
                      <a:r>
                        <a:rPr lang="en-US" sz="1600" dirty="0" smtClean="0">
                          <a:latin typeface="+mj-lt"/>
                        </a:rPr>
                        <a:t>Overview</a:t>
                      </a:r>
                      <a:endParaRPr lang="en-US" sz="1600" dirty="0">
                        <a:latin typeface="+mj-lt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Iterative Back-Translation </a:t>
                      </a:r>
                      <a:endParaRPr lang="en-US" sz="1600" dirty="0">
                        <a:latin typeface="+mj-lt"/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Agreement Regularization </a:t>
                      </a:r>
                      <a:endParaRPr lang="en-US" sz="1600" dirty="0">
                        <a:latin typeface="+mj-lt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SMT as Posterior Regularization </a:t>
                      </a:r>
                      <a:endParaRPr lang="en-US" sz="1600" dirty="0">
                        <a:latin typeface="+mj-lt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Summary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9873791"/>
                  </a:ext>
                </a:extLst>
              </a:tr>
            </a:tbl>
          </a:graphicData>
        </a:graphic>
      </p:graphicFrame>
      <p:grpSp>
        <p:nvGrpSpPr>
          <p:cNvPr id="33" name="Group 32"/>
          <p:cNvGrpSpPr/>
          <p:nvPr/>
        </p:nvGrpSpPr>
        <p:grpSpPr>
          <a:xfrm>
            <a:off x="617603" y="1690688"/>
            <a:ext cx="11215194" cy="4299147"/>
            <a:chOff x="802731" y="1892349"/>
            <a:chExt cx="11215194" cy="4299147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08EE98AD-9777-40F5-94A5-DE6230A0A812}"/>
                </a:ext>
              </a:extLst>
            </p:cNvPr>
            <p:cNvCxnSpPr>
              <a:cxnSpLocks/>
              <a:stCxn id="11" idx="0"/>
              <a:endCxn id="25" idx="1"/>
            </p:cNvCxnSpPr>
            <p:nvPr/>
          </p:nvCxnSpPr>
          <p:spPr>
            <a:xfrm flipV="1">
              <a:off x="2907769" y="2190525"/>
              <a:ext cx="2329004" cy="1620555"/>
            </a:xfrm>
            <a:prstGeom prst="straightConnector1">
              <a:avLst/>
            </a:prstGeom>
            <a:ln w="25400">
              <a:solidFill>
                <a:srgbClr val="BD8F9C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01605880-6708-4985-8B37-B4334EEF883E}"/>
                </a:ext>
              </a:extLst>
            </p:cNvPr>
            <p:cNvCxnSpPr>
              <a:cxnSpLocks/>
              <a:stCxn id="25" idx="3"/>
              <a:endCxn id="13" idx="0"/>
            </p:cNvCxnSpPr>
            <p:nvPr/>
          </p:nvCxnSpPr>
          <p:spPr>
            <a:xfrm>
              <a:off x="6938062" y="2190525"/>
              <a:ext cx="2319607" cy="1574603"/>
            </a:xfrm>
            <a:prstGeom prst="straightConnector1">
              <a:avLst/>
            </a:prstGeom>
            <a:ln w="25400">
              <a:solidFill>
                <a:srgbClr val="BD8F9C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AA630B6-126D-4BB5-91B5-90CCD3740B20}"/>
                </a:ext>
              </a:extLst>
            </p:cNvPr>
            <p:cNvSpPr txBox="1"/>
            <p:nvPr/>
          </p:nvSpPr>
          <p:spPr>
            <a:xfrm rot="19451379">
              <a:off x="3487332" y="2599091"/>
              <a:ext cx="1157720" cy="3198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Calibri Light" panose="020F0302020204030204" pitchFamily="34" charset="0"/>
                </a:rPr>
                <a:t>Sampling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1BEFC390-4106-420A-8DF8-D28A8A8C7A13}"/>
                </a:ext>
              </a:extLst>
            </p:cNvPr>
            <p:cNvCxnSpPr>
              <a:cxnSpLocks/>
              <a:stCxn id="22" idx="3"/>
              <a:endCxn id="13" idx="1"/>
            </p:cNvCxnSpPr>
            <p:nvPr/>
          </p:nvCxnSpPr>
          <p:spPr>
            <a:xfrm flipV="1">
              <a:off x="6938062" y="3987873"/>
              <a:ext cx="1540189" cy="669"/>
            </a:xfrm>
            <a:prstGeom prst="straightConnector1">
              <a:avLst/>
            </a:prstGeom>
            <a:ln w="25400">
              <a:solidFill>
                <a:srgbClr val="BD8F9C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E45AAFA-5B68-4F90-AE9D-87B955EE3375}"/>
                </a:ext>
              </a:extLst>
            </p:cNvPr>
            <p:cNvGrpSpPr/>
            <p:nvPr/>
          </p:nvGrpSpPr>
          <p:grpSpPr>
            <a:xfrm>
              <a:off x="2087180" y="3765128"/>
              <a:ext cx="1558835" cy="445489"/>
              <a:chOff x="776217" y="3873809"/>
              <a:chExt cx="1558835" cy="445489"/>
            </a:xfrm>
          </p:grpSpPr>
          <p:sp>
            <p:nvSpPr>
              <p:cNvPr id="10" name="Rounded Rectangle 37">
                <a:extLst>
                  <a:ext uri="{FF2B5EF4-FFF2-40B4-BE49-F238E27FC236}">
                    <a16:creationId xmlns:a16="http://schemas.microsoft.com/office/drawing/2014/main" id="{9FD43898-A389-4809-816E-42679CB63947}"/>
                  </a:ext>
                </a:extLst>
              </p:cNvPr>
              <p:cNvSpPr/>
              <p:nvPr/>
            </p:nvSpPr>
            <p:spPr>
              <a:xfrm>
                <a:off x="776217" y="3873809"/>
                <a:ext cx="1558835" cy="445489"/>
              </a:xfrm>
              <a:prstGeom prst="roundRect">
                <a:avLst/>
              </a:prstGeom>
              <a:solidFill>
                <a:srgbClr val="699C93"/>
              </a:solidFill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b="1" dirty="0">
                  <a:latin typeface="Calibri Light" panose="020F0302020204030204" pitchFamily="34" charset="0"/>
                </a:endParaRPr>
              </a:p>
            </p:txBody>
          </p:sp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258816A5-566F-4574-970D-CE69D7AD7F19}"/>
                  </a:ext>
                </a:extLst>
              </p:cNvPr>
              <p:cNvPicPr>
                <a:picLocks noChangeAspect="1"/>
              </p:cNvPicPr>
              <p:nvPr>
                <p:custDataLst>
                  <p:tags r:id="rId6"/>
                </p:custDataLst>
              </p:nvPr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67154" y="3919761"/>
                <a:ext cx="859303" cy="330961"/>
              </a:xfrm>
              <a:prstGeom prst="rect">
                <a:avLst/>
              </a:prstGeom>
            </p:spPr>
          </p:pic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E24DCEFC-F196-4C56-BE25-C0DD26E79D27}"/>
                </a:ext>
              </a:extLst>
            </p:cNvPr>
            <p:cNvGrpSpPr/>
            <p:nvPr/>
          </p:nvGrpSpPr>
          <p:grpSpPr>
            <a:xfrm>
              <a:off x="8478251" y="3765128"/>
              <a:ext cx="1558835" cy="445489"/>
              <a:chOff x="7246313" y="3873809"/>
              <a:chExt cx="1558835" cy="445489"/>
            </a:xfrm>
          </p:grpSpPr>
          <p:sp>
            <p:nvSpPr>
              <p:cNvPr id="13" name="Rounded Rectangle 57">
                <a:extLst>
                  <a:ext uri="{FF2B5EF4-FFF2-40B4-BE49-F238E27FC236}">
                    <a16:creationId xmlns:a16="http://schemas.microsoft.com/office/drawing/2014/main" id="{45038C42-058F-4257-A514-8C1DB44857D3}"/>
                  </a:ext>
                </a:extLst>
              </p:cNvPr>
              <p:cNvSpPr/>
              <p:nvPr/>
            </p:nvSpPr>
            <p:spPr>
              <a:xfrm>
                <a:off x="7246313" y="3873809"/>
                <a:ext cx="1558835" cy="445489"/>
              </a:xfrm>
              <a:prstGeom prst="roundRect">
                <a:avLst/>
              </a:prstGeom>
              <a:solidFill>
                <a:srgbClr val="BD8F9C"/>
              </a:solidFill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b="1" dirty="0">
                  <a:latin typeface="Calibri Light" panose="020F0302020204030204" pitchFamily="34" charset="0"/>
                </a:endParaRPr>
              </a:p>
            </p:txBody>
          </p:sp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E60DFC3-97A1-456D-958D-CF418B6FE119}"/>
                  </a:ext>
                </a:extLst>
              </p:cNvPr>
              <p:cNvPicPr>
                <a:picLocks noChangeAspect="1"/>
              </p:cNvPicPr>
              <p:nvPr>
                <p:custDataLst>
                  <p:tags r:id="rId5"/>
                </p:custDataLst>
              </p:nvPr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569679" y="3935140"/>
                <a:ext cx="836394" cy="322138"/>
              </a:xfrm>
              <a:prstGeom prst="rect">
                <a:avLst/>
              </a:prstGeom>
            </p:spPr>
          </p:pic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6533C071-FA14-442E-B692-DE85CCD050F5}"/>
                </a:ext>
              </a:extLst>
            </p:cNvPr>
            <p:cNvGrpSpPr/>
            <p:nvPr/>
          </p:nvGrpSpPr>
          <p:grpSpPr>
            <a:xfrm>
              <a:off x="1952654" y="1939871"/>
              <a:ext cx="1910227" cy="615873"/>
              <a:chOff x="1549357" y="3369535"/>
              <a:chExt cx="1910227" cy="615873"/>
            </a:xfrm>
          </p:grpSpPr>
          <p:sp>
            <p:nvSpPr>
              <p:cNvPr id="16" name="Rounded Rectangle 55 2 1">
                <a:extLst>
                  <a:ext uri="{FF2B5EF4-FFF2-40B4-BE49-F238E27FC236}">
                    <a16:creationId xmlns:a16="http://schemas.microsoft.com/office/drawing/2014/main" id="{C6B078B4-7CC7-4864-8CCA-F466894B35B7}"/>
                  </a:ext>
                </a:extLst>
              </p:cNvPr>
              <p:cNvSpPr/>
              <p:nvPr/>
            </p:nvSpPr>
            <p:spPr>
              <a:xfrm>
                <a:off x="1549357" y="3369535"/>
                <a:ext cx="1910227" cy="596352"/>
              </a:xfrm>
              <a:prstGeom prst="roundRect">
                <a:avLst/>
              </a:prstGeom>
              <a:noFill/>
              <a:ln w="25400">
                <a:solidFill>
                  <a:srgbClr val="BD8F9C"/>
                </a:solidFill>
                <a:prstDash val="dash"/>
              </a:ln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  <a:latin typeface="Calibri Light" panose="020F0302020204030204" pitchFamily="34" charset="0"/>
                  </a:rPr>
                  <a:t>Target Data</a:t>
                </a:r>
              </a:p>
              <a:p>
                <a:pPr algn="ctr"/>
                <a:endParaRPr lang="en-US" dirty="0">
                  <a:solidFill>
                    <a:schemeClr val="tx1"/>
                  </a:solidFill>
                  <a:latin typeface="Calibri Light" panose="020F0302020204030204" pitchFamily="34" charset="0"/>
                </a:endParaRPr>
              </a:p>
            </p:txBody>
          </p:sp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8877EB5C-90E5-4BA0-B32D-9E65C9FB36FB}"/>
                  </a:ext>
                </a:extLst>
              </p:cNvPr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11523" y="3665368"/>
                <a:ext cx="585893" cy="320040"/>
              </a:xfrm>
              <a:prstGeom prst="rect">
                <a:avLst/>
              </a:prstGeom>
            </p:spPr>
          </p:pic>
        </p:grp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DC00AEFF-B3C9-4F5C-AE95-731F9B0E74E1}"/>
                </a:ext>
              </a:extLst>
            </p:cNvPr>
            <p:cNvCxnSpPr>
              <a:cxnSpLocks/>
              <a:stCxn id="17" idx="2"/>
              <a:endCxn id="11" idx="0"/>
            </p:cNvCxnSpPr>
            <p:nvPr/>
          </p:nvCxnSpPr>
          <p:spPr>
            <a:xfrm>
              <a:off x="2907767" y="2555744"/>
              <a:ext cx="2" cy="1255336"/>
            </a:xfrm>
            <a:prstGeom prst="straightConnector1">
              <a:avLst/>
            </a:prstGeom>
            <a:ln w="25400">
              <a:solidFill>
                <a:srgbClr val="BD8F9C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0E36DAE-E1BB-466D-8AA5-9942F1194CDF}"/>
                </a:ext>
              </a:extLst>
            </p:cNvPr>
            <p:cNvSpPr txBox="1"/>
            <p:nvPr/>
          </p:nvSpPr>
          <p:spPr>
            <a:xfrm>
              <a:off x="802731" y="3787473"/>
              <a:ext cx="127631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+mj-lt"/>
                </a:rPr>
                <a:t>T2S Model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81D555E-827E-46FE-A03E-FCF9478CBBAD}"/>
                </a:ext>
              </a:extLst>
            </p:cNvPr>
            <p:cNvSpPr txBox="1"/>
            <p:nvPr/>
          </p:nvSpPr>
          <p:spPr>
            <a:xfrm>
              <a:off x="10043725" y="3810507"/>
              <a:ext cx="127631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+mj-lt"/>
                </a:rPr>
                <a:t>S2T Model</a:t>
              </a: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A055B9EA-AD35-4179-AF7C-0A5C6C15DF3B}"/>
                </a:ext>
              </a:extLst>
            </p:cNvPr>
            <p:cNvGrpSpPr/>
            <p:nvPr/>
          </p:nvGrpSpPr>
          <p:grpSpPr>
            <a:xfrm>
              <a:off x="5236773" y="3690366"/>
              <a:ext cx="1701289" cy="596352"/>
              <a:chOff x="3938620" y="2246841"/>
              <a:chExt cx="1701289" cy="596352"/>
            </a:xfrm>
          </p:grpSpPr>
          <p:sp>
            <p:nvSpPr>
              <p:cNvPr id="22" name="Rounded Rectangle 55 2 3">
                <a:extLst>
                  <a:ext uri="{FF2B5EF4-FFF2-40B4-BE49-F238E27FC236}">
                    <a16:creationId xmlns:a16="http://schemas.microsoft.com/office/drawing/2014/main" id="{0D711105-1BAF-4DEC-B77B-BE8EDD84CD85}"/>
                  </a:ext>
                </a:extLst>
              </p:cNvPr>
              <p:cNvSpPr/>
              <p:nvPr/>
            </p:nvSpPr>
            <p:spPr>
              <a:xfrm>
                <a:off x="3938620" y="2246841"/>
                <a:ext cx="1701289" cy="596352"/>
              </a:xfrm>
              <a:prstGeom prst="roundRect">
                <a:avLst/>
              </a:prstGeom>
              <a:noFill/>
              <a:ln w="25400">
                <a:solidFill>
                  <a:schemeClr val="tx1"/>
                </a:solidFill>
                <a:prstDash val="dash"/>
              </a:ln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  <a:latin typeface="Calibri Light" panose="020F0302020204030204" pitchFamily="34" charset="0"/>
                  </a:rPr>
                  <a:t>Bilingual Data</a:t>
                </a:r>
              </a:p>
              <a:p>
                <a:pPr algn="ctr"/>
                <a:endParaRPr lang="en-US" dirty="0">
                  <a:solidFill>
                    <a:schemeClr val="tx1"/>
                  </a:solidFill>
                  <a:latin typeface="Calibri Light" panose="020F0302020204030204" pitchFamily="34" charset="0"/>
                </a:endParaRPr>
              </a:p>
            </p:txBody>
          </p:sp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F13ACFF1-4398-4FA7-9656-CA62BA8A28DF}"/>
                  </a:ext>
                </a:extLst>
              </p:cNvPr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56573" y="2523153"/>
                <a:ext cx="1254761" cy="320040"/>
              </a:xfrm>
              <a:prstGeom prst="rect">
                <a:avLst/>
              </a:prstGeom>
            </p:spPr>
          </p:pic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94A68572-196E-445D-97F1-644289AFD8C2}"/>
                </a:ext>
              </a:extLst>
            </p:cNvPr>
            <p:cNvGrpSpPr/>
            <p:nvPr/>
          </p:nvGrpSpPr>
          <p:grpSpPr>
            <a:xfrm>
              <a:off x="5236773" y="1892349"/>
              <a:ext cx="1701289" cy="596352"/>
              <a:chOff x="3938620" y="3798376"/>
              <a:chExt cx="1701289" cy="596352"/>
            </a:xfrm>
          </p:grpSpPr>
          <p:sp>
            <p:nvSpPr>
              <p:cNvPr id="25" name="Rounded Rectangle 55 1 1">
                <a:extLst>
                  <a:ext uri="{FF2B5EF4-FFF2-40B4-BE49-F238E27FC236}">
                    <a16:creationId xmlns:a16="http://schemas.microsoft.com/office/drawing/2014/main" id="{DE5B7944-A642-455C-97B1-1CB880D83364}"/>
                  </a:ext>
                </a:extLst>
              </p:cNvPr>
              <p:cNvSpPr/>
              <p:nvPr/>
            </p:nvSpPr>
            <p:spPr>
              <a:xfrm>
                <a:off x="3938620" y="3798376"/>
                <a:ext cx="1701289" cy="596352"/>
              </a:xfrm>
              <a:prstGeom prst="roundRect">
                <a:avLst/>
              </a:prstGeom>
              <a:noFill/>
              <a:ln w="25400">
                <a:solidFill>
                  <a:srgbClr val="BD8F9C"/>
                </a:solidFill>
                <a:prstDash val="dash"/>
              </a:ln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  <a:latin typeface="Calibri Light" panose="020F0302020204030204" pitchFamily="34" charset="0"/>
                  </a:rPr>
                  <a:t>Pseudo Data</a:t>
                </a:r>
              </a:p>
              <a:p>
                <a:pPr algn="ctr"/>
                <a:endParaRPr lang="en-US" dirty="0">
                  <a:solidFill>
                    <a:schemeClr val="tx1"/>
                  </a:solidFill>
                  <a:latin typeface="Calibri Light" panose="020F0302020204030204" pitchFamily="34" charset="0"/>
                </a:endParaRPr>
              </a:p>
            </p:txBody>
          </p:sp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0FD716E4-F2C9-4D2B-80DF-EBC62708362F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"/>
                </p:custDataLst>
              </p:nvPr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01291" y="4074688"/>
                <a:ext cx="975946" cy="320040"/>
              </a:xfrm>
              <a:prstGeom prst="rect">
                <a:avLst/>
              </a:prstGeom>
            </p:spPr>
          </p:pic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8AD37F69-C67E-4E06-8154-F0E1D44EF103}"/>
                </a:ext>
              </a:extLst>
            </p:cNvPr>
            <p:cNvGrpSpPr/>
            <p:nvPr/>
          </p:nvGrpSpPr>
          <p:grpSpPr>
            <a:xfrm>
              <a:off x="8635829" y="4819896"/>
              <a:ext cx="3382096" cy="1371600"/>
              <a:chOff x="8669696" y="5162796"/>
              <a:chExt cx="3382096" cy="1371600"/>
            </a:xfrm>
          </p:grpSpPr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73494734-EC78-4F4A-ABCB-E9B7ECC7C8EA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"/>
                </p:custDataLst>
              </p:nvPr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669696" y="5162796"/>
                <a:ext cx="3031828" cy="1371600"/>
              </a:xfrm>
              <a:prstGeom prst="rect">
                <a:avLst/>
              </a:prstGeom>
            </p:spPr>
          </p:pic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7F7BA6A6-3753-4DCD-9047-CD3CE8AF958B}"/>
                  </a:ext>
                </a:extLst>
              </p:cNvPr>
              <p:cNvSpPr/>
              <p:nvPr/>
            </p:nvSpPr>
            <p:spPr>
              <a:xfrm>
                <a:off x="11746030" y="5320012"/>
                <a:ext cx="305762" cy="310896"/>
              </a:xfrm>
              <a:prstGeom prst="ellipse">
                <a:avLst/>
              </a:prstGeom>
              <a:solidFill>
                <a:srgbClr val="BD8F9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1</a:t>
                </a: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06EFFA72-C8C2-4FDA-A99B-71DF4490F8E8}"/>
                  </a:ext>
                </a:extLst>
              </p:cNvPr>
              <p:cNvSpPr/>
              <p:nvPr/>
            </p:nvSpPr>
            <p:spPr>
              <a:xfrm>
                <a:off x="11742249" y="6006092"/>
                <a:ext cx="305762" cy="310896"/>
              </a:xfrm>
              <a:prstGeom prst="ellipse">
                <a:avLst/>
              </a:prstGeom>
              <a:solidFill>
                <a:srgbClr val="BD8F9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2</a:t>
                </a:r>
              </a:p>
            </p:txBody>
          </p:sp>
        </p:grp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1FBB74C0-FD2E-4DF5-81F0-7E98818452CB}"/>
                </a:ext>
              </a:extLst>
            </p:cNvPr>
            <p:cNvSpPr/>
            <p:nvPr/>
          </p:nvSpPr>
          <p:spPr>
            <a:xfrm>
              <a:off x="7915533" y="3837593"/>
              <a:ext cx="305762" cy="310896"/>
            </a:xfrm>
            <a:prstGeom prst="ellipse">
              <a:avLst/>
            </a:prstGeom>
            <a:solidFill>
              <a:srgbClr val="BD8F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ABB15315-6634-42FD-BDF4-67F372AC3558}"/>
                </a:ext>
              </a:extLst>
            </p:cNvPr>
            <p:cNvSpPr/>
            <p:nvPr/>
          </p:nvSpPr>
          <p:spPr>
            <a:xfrm>
              <a:off x="8544303" y="3216392"/>
              <a:ext cx="305762" cy="310896"/>
            </a:xfrm>
            <a:prstGeom prst="ellipse">
              <a:avLst/>
            </a:prstGeom>
            <a:solidFill>
              <a:srgbClr val="BD8F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63273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Iterative </a:t>
            </a:r>
            <a:r>
              <a:rPr lang="en-US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Back-Translation (S2T 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  <a:sym typeface="Wingdings" panose="05000000000000000000" pitchFamily="2" charset="2"/>
              </a:rPr>
              <a:t> </a:t>
            </a:r>
            <a:r>
              <a:rPr lang="en-US" dirty="0" smtClean="0">
                <a:latin typeface="Calibri Light" panose="020F0302020204030204" pitchFamily="34" charset="0"/>
                <a:cs typeface="Calibri Light" panose="020F0302020204030204" pitchFamily="34" charset="0"/>
                <a:sym typeface="Wingdings" panose="05000000000000000000" pitchFamily="2" charset="2"/>
              </a:rPr>
              <a:t>T2S</a:t>
            </a:r>
            <a:r>
              <a:rPr lang="en-US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)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9309AD0-771B-4D7A-B3DF-FE1C28B2AD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106018"/>
              </p:ext>
            </p:extLst>
          </p:nvPr>
        </p:nvGraphicFramePr>
        <p:xfrm>
          <a:off x="0" y="0"/>
          <a:ext cx="12192000" cy="3362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3572353812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640428631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823644170"/>
                    </a:ext>
                  </a:extLst>
                </a:gridCol>
                <a:gridCol w="2747228">
                  <a:extLst>
                    <a:ext uri="{9D8B030D-6E8A-4147-A177-3AD203B41FA5}">
                      <a16:colId xmlns:a16="http://schemas.microsoft.com/office/drawing/2014/main" val="3517466769"/>
                    </a:ext>
                  </a:extLst>
                </a:gridCol>
                <a:gridCol w="2129572">
                  <a:extLst>
                    <a:ext uri="{9D8B030D-6E8A-4147-A177-3AD203B41FA5}">
                      <a16:colId xmlns:a16="http://schemas.microsoft.com/office/drawing/2014/main" val="250519142"/>
                    </a:ext>
                  </a:extLst>
                </a:gridCol>
              </a:tblGrid>
              <a:tr h="33624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latin typeface="+mj-lt"/>
                        </a:rPr>
                        <a:t>NMT</a:t>
                      </a:r>
                      <a:r>
                        <a:rPr lang="en-US" sz="1600" baseline="0" dirty="0" smtClean="0">
                          <a:latin typeface="+mj-lt"/>
                        </a:rPr>
                        <a:t> </a:t>
                      </a:r>
                      <a:r>
                        <a:rPr lang="en-US" sz="1600" dirty="0" smtClean="0">
                          <a:latin typeface="+mj-lt"/>
                        </a:rPr>
                        <a:t>Overview</a:t>
                      </a:r>
                      <a:endParaRPr lang="en-US" sz="1600" dirty="0">
                        <a:latin typeface="+mj-lt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Iterative Back-Translation </a:t>
                      </a:r>
                      <a:endParaRPr lang="en-US" sz="1600" dirty="0">
                        <a:latin typeface="+mj-lt"/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Agreement Regularization </a:t>
                      </a:r>
                      <a:endParaRPr lang="en-US" sz="1600" dirty="0">
                        <a:latin typeface="+mj-lt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SMT as Posterior Regularization </a:t>
                      </a:r>
                      <a:endParaRPr lang="en-US" sz="1600" dirty="0">
                        <a:latin typeface="+mj-lt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Summary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9873791"/>
                  </a:ext>
                </a:extLst>
              </a:tr>
            </a:tbl>
          </a:graphicData>
        </a:graphic>
      </p:graphicFrame>
      <p:grpSp>
        <p:nvGrpSpPr>
          <p:cNvPr id="50" name="Group 49"/>
          <p:cNvGrpSpPr/>
          <p:nvPr/>
        </p:nvGrpSpPr>
        <p:grpSpPr>
          <a:xfrm>
            <a:off x="354700" y="1690688"/>
            <a:ext cx="11482600" cy="4299147"/>
            <a:chOff x="552259" y="1913515"/>
            <a:chExt cx="11482600" cy="4299147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08EE98AD-9777-40F5-94A5-DE6230A0A812}"/>
                </a:ext>
              </a:extLst>
            </p:cNvPr>
            <p:cNvCxnSpPr>
              <a:cxnSpLocks/>
              <a:stCxn id="11" idx="0"/>
              <a:endCxn id="28" idx="1"/>
            </p:cNvCxnSpPr>
            <p:nvPr/>
          </p:nvCxnSpPr>
          <p:spPr>
            <a:xfrm flipV="1">
              <a:off x="2924703" y="2211691"/>
              <a:ext cx="2329004" cy="1620555"/>
            </a:xfrm>
            <a:prstGeom prst="straightConnector1">
              <a:avLst/>
            </a:prstGeom>
            <a:ln w="25400">
              <a:solidFill>
                <a:srgbClr val="BD8F9C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01605880-6708-4985-8B37-B4334EEF883E}"/>
                </a:ext>
              </a:extLst>
            </p:cNvPr>
            <p:cNvCxnSpPr>
              <a:cxnSpLocks/>
              <a:stCxn id="28" idx="3"/>
              <a:endCxn id="13" idx="0"/>
            </p:cNvCxnSpPr>
            <p:nvPr/>
          </p:nvCxnSpPr>
          <p:spPr>
            <a:xfrm>
              <a:off x="6954996" y="2211691"/>
              <a:ext cx="2319607" cy="1574603"/>
            </a:xfrm>
            <a:prstGeom prst="straightConnector1">
              <a:avLst/>
            </a:prstGeom>
            <a:ln w="25400">
              <a:solidFill>
                <a:srgbClr val="BD8F9C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AA630B6-126D-4BB5-91B5-90CCD3740B20}"/>
                </a:ext>
              </a:extLst>
            </p:cNvPr>
            <p:cNvSpPr txBox="1"/>
            <p:nvPr/>
          </p:nvSpPr>
          <p:spPr>
            <a:xfrm rot="19451379">
              <a:off x="3504266" y="2620257"/>
              <a:ext cx="1157720" cy="3198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Calibri Light" panose="020F0302020204030204" pitchFamily="34" charset="0"/>
                </a:rPr>
                <a:t>Sampling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1BEFC390-4106-420A-8DF8-D28A8A8C7A13}"/>
                </a:ext>
              </a:extLst>
            </p:cNvPr>
            <p:cNvCxnSpPr>
              <a:cxnSpLocks/>
              <a:stCxn id="25" idx="3"/>
              <a:endCxn id="13" idx="1"/>
            </p:cNvCxnSpPr>
            <p:nvPr/>
          </p:nvCxnSpPr>
          <p:spPr>
            <a:xfrm flipV="1">
              <a:off x="6954996" y="4009039"/>
              <a:ext cx="1540189" cy="669"/>
            </a:xfrm>
            <a:prstGeom prst="straightConnector1">
              <a:avLst/>
            </a:prstGeom>
            <a:ln w="25400">
              <a:solidFill>
                <a:srgbClr val="BD8F9C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E45AAFA-5B68-4F90-AE9D-87B955EE3375}"/>
                </a:ext>
              </a:extLst>
            </p:cNvPr>
            <p:cNvGrpSpPr/>
            <p:nvPr/>
          </p:nvGrpSpPr>
          <p:grpSpPr>
            <a:xfrm>
              <a:off x="2104114" y="3786294"/>
              <a:ext cx="1558835" cy="445489"/>
              <a:chOff x="776217" y="3873809"/>
              <a:chExt cx="1558835" cy="445489"/>
            </a:xfrm>
          </p:grpSpPr>
          <p:sp>
            <p:nvSpPr>
              <p:cNvPr id="10" name="Rounded Rectangle 37">
                <a:extLst>
                  <a:ext uri="{FF2B5EF4-FFF2-40B4-BE49-F238E27FC236}">
                    <a16:creationId xmlns:a16="http://schemas.microsoft.com/office/drawing/2014/main" id="{9FD43898-A389-4809-816E-42679CB63947}"/>
                  </a:ext>
                </a:extLst>
              </p:cNvPr>
              <p:cNvSpPr/>
              <p:nvPr/>
            </p:nvSpPr>
            <p:spPr>
              <a:xfrm>
                <a:off x="776217" y="3873809"/>
                <a:ext cx="1558835" cy="445489"/>
              </a:xfrm>
              <a:prstGeom prst="roundRect">
                <a:avLst/>
              </a:prstGeom>
              <a:solidFill>
                <a:srgbClr val="699C93"/>
              </a:solidFill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b="1" dirty="0">
                  <a:latin typeface="Calibri Light" panose="020F0302020204030204" pitchFamily="34" charset="0"/>
                </a:endParaRPr>
              </a:p>
            </p:txBody>
          </p:sp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258816A5-566F-4574-970D-CE69D7AD7F19}"/>
                  </a:ext>
                </a:extLst>
              </p:cNvPr>
              <p:cNvPicPr>
                <a:picLocks noChangeAspect="1"/>
              </p:cNvPicPr>
              <p:nvPr>
                <p:custDataLst>
                  <p:tags r:id="rId9"/>
                </p:custDataLst>
              </p:nvPr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67154" y="3919761"/>
                <a:ext cx="859303" cy="330961"/>
              </a:xfrm>
              <a:prstGeom prst="rect">
                <a:avLst/>
              </a:prstGeom>
            </p:spPr>
          </p:pic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E24DCEFC-F196-4C56-BE25-C0DD26E79D27}"/>
                </a:ext>
              </a:extLst>
            </p:cNvPr>
            <p:cNvGrpSpPr/>
            <p:nvPr/>
          </p:nvGrpSpPr>
          <p:grpSpPr>
            <a:xfrm>
              <a:off x="8495185" y="3786294"/>
              <a:ext cx="1558835" cy="445489"/>
              <a:chOff x="7246313" y="3873809"/>
              <a:chExt cx="1558835" cy="445489"/>
            </a:xfrm>
          </p:grpSpPr>
          <p:sp>
            <p:nvSpPr>
              <p:cNvPr id="13" name="Rounded Rectangle 57">
                <a:extLst>
                  <a:ext uri="{FF2B5EF4-FFF2-40B4-BE49-F238E27FC236}">
                    <a16:creationId xmlns:a16="http://schemas.microsoft.com/office/drawing/2014/main" id="{45038C42-058F-4257-A514-8C1DB44857D3}"/>
                  </a:ext>
                </a:extLst>
              </p:cNvPr>
              <p:cNvSpPr/>
              <p:nvPr/>
            </p:nvSpPr>
            <p:spPr>
              <a:xfrm>
                <a:off x="7246313" y="3873809"/>
                <a:ext cx="1558835" cy="445489"/>
              </a:xfrm>
              <a:prstGeom prst="roundRect">
                <a:avLst/>
              </a:prstGeom>
              <a:solidFill>
                <a:srgbClr val="BD8F9C"/>
              </a:solidFill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b="1" dirty="0">
                  <a:latin typeface="Calibri Light" panose="020F0302020204030204" pitchFamily="34" charset="0"/>
                </a:endParaRPr>
              </a:p>
            </p:txBody>
          </p:sp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E60DFC3-97A1-456D-958D-CF418B6FE119}"/>
                  </a:ext>
                </a:extLst>
              </p:cNvPr>
              <p:cNvPicPr>
                <a:picLocks noChangeAspect="1"/>
              </p:cNvPicPr>
              <p:nvPr>
                <p:custDataLst>
                  <p:tags r:id="rId8"/>
                </p:custDataLst>
              </p:nvPr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569679" y="3935140"/>
                <a:ext cx="836394" cy="322138"/>
              </a:xfrm>
              <a:prstGeom prst="rect">
                <a:avLst/>
              </a:prstGeom>
            </p:spPr>
          </p:pic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6533C071-FA14-442E-B692-DE85CCD050F5}"/>
                </a:ext>
              </a:extLst>
            </p:cNvPr>
            <p:cNvGrpSpPr/>
            <p:nvPr/>
          </p:nvGrpSpPr>
          <p:grpSpPr>
            <a:xfrm>
              <a:off x="1969588" y="1961037"/>
              <a:ext cx="1910227" cy="615873"/>
              <a:chOff x="1549357" y="3369535"/>
              <a:chExt cx="1910227" cy="615873"/>
            </a:xfrm>
          </p:grpSpPr>
          <p:sp>
            <p:nvSpPr>
              <p:cNvPr id="16" name="Rounded Rectangle 55 2 1">
                <a:extLst>
                  <a:ext uri="{FF2B5EF4-FFF2-40B4-BE49-F238E27FC236}">
                    <a16:creationId xmlns:a16="http://schemas.microsoft.com/office/drawing/2014/main" id="{C6B078B4-7CC7-4864-8CCA-F466894B35B7}"/>
                  </a:ext>
                </a:extLst>
              </p:cNvPr>
              <p:cNvSpPr/>
              <p:nvPr/>
            </p:nvSpPr>
            <p:spPr>
              <a:xfrm>
                <a:off x="1549357" y="3369535"/>
                <a:ext cx="1910227" cy="596352"/>
              </a:xfrm>
              <a:prstGeom prst="roundRect">
                <a:avLst/>
              </a:prstGeom>
              <a:noFill/>
              <a:ln w="25400">
                <a:solidFill>
                  <a:srgbClr val="BD8F9C"/>
                </a:solidFill>
                <a:prstDash val="dash"/>
              </a:ln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  <a:latin typeface="Calibri Light" panose="020F0302020204030204" pitchFamily="34" charset="0"/>
                  </a:rPr>
                  <a:t>Target Data</a:t>
                </a:r>
              </a:p>
              <a:p>
                <a:pPr algn="ctr"/>
                <a:endParaRPr lang="en-US" dirty="0">
                  <a:solidFill>
                    <a:schemeClr val="tx1"/>
                  </a:solidFill>
                  <a:latin typeface="Calibri Light" panose="020F0302020204030204" pitchFamily="34" charset="0"/>
                </a:endParaRPr>
              </a:p>
            </p:txBody>
          </p:sp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8877EB5C-90E5-4BA0-B32D-9E65C9FB36FB}"/>
                  </a:ext>
                </a:extLst>
              </p:cNvPr>
              <p:cNvPicPr>
                <a:picLocks noChangeAspect="1"/>
              </p:cNvPicPr>
              <p:nvPr>
                <p:custDataLst>
                  <p:tags r:id="rId7"/>
                </p:custDataLst>
              </p:nvPr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11523" y="3665368"/>
                <a:ext cx="585893" cy="320040"/>
              </a:xfrm>
              <a:prstGeom prst="rect">
                <a:avLst/>
              </a:prstGeom>
            </p:spPr>
          </p:pic>
        </p:grp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DC00AEFF-B3C9-4F5C-AE95-731F9B0E74E1}"/>
                </a:ext>
              </a:extLst>
            </p:cNvPr>
            <p:cNvCxnSpPr>
              <a:cxnSpLocks/>
              <a:stCxn id="17" idx="2"/>
              <a:endCxn id="11" idx="0"/>
            </p:cNvCxnSpPr>
            <p:nvPr/>
          </p:nvCxnSpPr>
          <p:spPr>
            <a:xfrm>
              <a:off x="2924701" y="2576910"/>
              <a:ext cx="2" cy="1255336"/>
            </a:xfrm>
            <a:prstGeom prst="straightConnector1">
              <a:avLst/>
            </a:prstGeom>
            <a:ln w="25400">
              <a:solidFill>
                <a:srgbClr val="BD8F9C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0E36DAE-E1BB-466D-8AA5-9942F1194CDF}"/>
                </a:ext>
              </a:extLst>
            </p:cNvPr>
            <p:cNvSpPr txBox="1"/>
            <p:nvPr/>
          </p:nvSpPr>
          <p:spPr>
            <a:xfrm>
              <a:off x="819665" y="3808639"/>
              <a:ext cx="127631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+mj-lt"/>
                </a:rPr>
                <a:t>T2S Model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81D555E-827E-46FE-A03E-FCF9478CBBAD}"/>
                </a:ext>
              </a:extLst>
            </p:cNvPr>
            <p:cNvSpPr txBox="1"/>
            <p:nvPr/>
          </p:nvSpPr>
          <p:spPr>
            <a:xfrm>
              <a:off x="10060659" y="3831673"/>
              <a:ext cx="127631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+mj-lt"/>
                </a:rPr>
                <a:t>S2T Model</a:t>
              </a: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5A66F9E1-674C-40F4-BB33-E8280631FEED}"/>
                </a:ext>
              </a:extLst>
            </p:cNvPr>
            <p:cNvGrpSpPr/>
            <p:nvPr/>
          </p:nvGrpSpPr>
          <p:grpSpPr>
            <a:xfrm>
              <a:off x="8319489" y="1970798"/>
              <a:ext cx="1910227" cy="596352"/>
              <a:chOff x="1590527" y="3330964"/>
              <a:chExt cx="1910227" cy="596352"/>
            </a:xfrm>
          </p:grpSpPr>
          <p:sp>
            <p:nvSpPr>
              <p:cNvPr id="22" name="Rounded Rectangle 55 2 2">
                <a:extLst>
                  <a:ext uri="{FF2B5EF4-FFF2-40B4-BE49-F238E27FC236}">
                    <a16:creationId xmlns:a16="http://schemas.microsoft.com/office/drawing/2014/main" id="{1709CF0B-3DCA-41C5-9D61-F19F5C04A93C}"/>
                  </a:ext>
                </a:extLst>
              </p:cNvPr>
              <p:cNvSpPr/>
              <p:nvPr/>
            </p:nvSpPr>
            <p:spPr>
              <a:xfrm>
                <a:off x="1590527" y="3330964"/>
                <a:ext cx="1910227" cy="596352"/>
              </a:xfrm>
              <a:prstGeom prst="roundRect">
                <a:avLst/>
              </a:prstGeom>
              <a:noFill/>
              <a:ln w="25400">
                <a:solidFill>
                  <a:srgbClr val="699C93"/>
                </a:solidFill>
                <a:prstDash val="dash"/>
              </a:ln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  <a:latin typeface="Calibri Light" panose="020F0302020204030204" pitchFamily="34" charset="0"/>
                  </a:rPr>
                  <a:t>Source Data</a:t>
                </a:r>
              </a:p>
              <a:p>
                <a:pPr algn="ctr"/>
                <a:endParaRPr lang="en-US" dirty="0">
                  <a:solidFill>
                    <a:schemeClr val="tx1"/>
                  </a:solidFill>
                  <a:latin typeface="Calibri Light" panose="020F0302020204030204" pitchFamily="34" charset="0"/>
                </a:endParaRPr>
              </a:p>
            </p:txBody>
          </p:sp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C0AA1754-CFA1-4C82-A4D7-4FA7A9748753}"/>
                  </a:ext>
                </a:extLst>
              </p:cNvPr>
              <p:cNvPicPr>
                <a:picLocks noChangeAspect="1"/>
              </p:cNvPicPr>
              <p:nvPr>
                <p:custDataLst>
                  <p:tags r:id="rId6"/>
                </p:custDataLst>
              </p:nvPr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94591" y="3578177"/>
                <a:ext cx="619760" cy="320040"/>
              </a:xfrm>
              <a:prstGeom prst="rect">
                <a:avLst/>
              </a:prstGeom>
            </p:spPr>
          </p:pic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A055B9EA-AD35-4179-AF7C-0A5C6C15DF3B}"/>
                </a:ext>
              </a:extLst>
            </p:cNvPr>
            <p:cNvGrpSpPr/>
            <p:nvPr/>
          </p:nvGrpSpPr>
          <p:grpSpPr>
            <a:xfrm>
              <a:off x="5253707" y="3711532"/>
              <a:ext cx="1701289" cy="596352"/>
              <a:chOff x="3938620" y="2246841"/>
              <a:chExt cx="1701289" cy="596352"/>
            </a:xfrm>
          </p:grpSpPr>
          <p:sp>
            <p:nvSpPr>
              <p:cNvPr id="25" name="Rounded Rectangle 55 2 3">
                <a:extLst>
                  <a:ext uri="{FF2B5EF4-FFF2-40B4-BE49-F238E27FC236}">
                    <a16:creationId xmlns:a16="http://schemas.microsoft.com/office/drawing/2014/main" id="{0D711105-1BAF-4DEC-B77B-BE8EDD84CD85}"/>
                  </a:ext>
                </a:extLst>
              </p:cNvPr>
              <p:cNvSpPr/>
              <p:nvPr/>
            </p:nvSpPr>
            <p:spPr>
              <a:xfrm>
                <a:off x="3938620" y="2246841"/>
                <a:ext cx="1701289" cy="596352"/>
              </a:xfrm>
              <a:prstGeom prst="roundRect">
                <a:avLst/>
              </a:prstGeom>
              <a:noFill/>
              <a:ln w="25400">
                <a:solidFill>
                  <a:schemeClr val="tx1"/>
                </a:solidFill>
                <a:prstDash val="dash"/>
              </a:ln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  <a:latin typeface="Calibri Light" panose="020F0302020204030204" pitchFamily="34" charset="0"/>
                  </a:rPr>
                  <a:t>Bilingual Data</a:t>
                </a:r>
              </a:p>
              <a:p>
                <a:pPr algn="ctr"/>
                <a:endParaRPr lang="en-US" dirty="0">
                  <a:solidFill>
                    <a:schemeClr val="tx1"/>
                  </a:solidFill>
                  <a:latin typeface="Calibri Light" panose="020F0302020204030204" pitchFamily="34" charset="0"/>
                </a:endParaRPr>
              </a:p>
            </p:txBody>
          </p:sp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F13ACFF1-4398-4FA7-9656-CA62BA8A28DF}"/>
                  </a:ext>
                </a:extLst>
              </p:cNvPr>
              <p:cNvPicPr>
                <a:picLocks noChangeAspect="1"/>
              </p:cNvPicPr>
              <p:nvPr>
                <p:custDataLst>
                  <p:tags r:id="rId5"/>
                </p:custDataLst>
              </p:nvPr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56573" y="2523153"/>
                <a:ext cx="1254761" cy="320040"/>
              </a:xfrm>
              <a:prstGeom prst="rect">
                <a:avLst/>
              </a:prstGeom>
            </p:spPr>
          </p:pic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94A68572-196E-445D-97F1-644289AFD8C2}"/>
                </a:ext>
              </a:extLst>
            </p:cNvPr>
            <p:cNvGrpSpPr/>
            <p:nvPr/>
          </p:nvGrpSpPr>
          <p:grpSpPr>
            <a:xfrm>
              <a:off x="5253707" y="1913515"/>
              <a:ext cx="1701289" cy="596352"/>
              <a:chOff x="3938620" y="3798376"/>
              <a:chExt cx="1701289" cy="596352"/>
            </a:xfrm>
          </p:grpSpPr>
          <p:sp>
            <p:nvSpPr>
              <p:cNvPr id="28" name="Rounded Rectangle 55 1 1">
                <a:extLst>
                  <a:ext uri="{FF2B5EF4-FFF2-40B4-BE49-F238E27FC236}">
                    <a16:creationId xmlns:a16="http://schemas.microsoft.com/office/drawing/2014/main" id="{DE5B7944-A642-455C-97B1-1CB880D83364}"/>
                  </a:ext>
                </a:extLst>
              </p:cNvPr>
              <p:cNvSpPr/>
              <p:nvPr/>
            </p:nvSpPr>
            <p:spPr>
              <a:xfrm>
                <a:off x="3938620" y="3798376"/>
                <a:ext cx="1701289" cy="596352"/>
              </a:xfrm>
              <a:prstGeom prst="roundRect">
                <a:avLst/>
              </a:prstGeom>
              <a:noFill/>
              <a:ln w="25400">
                <a:solidFill>
                  <a:srgbClr val="BD8F9C"/>
                </a:solidFill>
                <a:prstDash val="dash"/>
              </a:ln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  <a:latin typeface="Calibri Light" panose="020F0302020204030204" pitchFamily="34" charset="0"/>
                  </a:rPr>
                  <a:t>Pseudo Data</a:t>
                </a:r>
              </a:p>
              <a:p>
                <a:pPr algn="ctr"/>
                <a:endParaRPr lang="en-US" dirty="0">
                  <a:solidFill>
                    <a:schemeClr val="tx1"/>
                  </a:solidFill>
                  <a:latin typeface="Calibri Light" panose="020F0302020204030204" pitchFamily="34" charset="0"/>
                </a:endParaRPr>
              </a:p>
            </p:txBody>
          </p:sp>
          <p:pic>
            <p:nvPicPr>
              <p:cNvPr id="29" name="Picture 28">
                <a:extLst>
                  <a:ext uri="{FF2B5EF4-FFF2-40B4-BE49-F238E27FC236}">
                    <a16:creationId xmlns:a16="http://schemas.microsoft.com/office/drawing/2014/main" id="{0FD716E4-F2C9-4D2B-80DF-EBC62708362F}"/>
                  </a:ext>
                </a:extLst>
              </p:cNvPr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01291" y="4074688"/>
                <a:ext cx="975946" cy="320040"/>
              </a:xfrm>
              <a:prstGeom prst="rect">
                <a:avLst/>
              </a:prstGeom>
            </p:spPr>
          </p:pic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16298877-285D-4B7F-A6B4-7F78DB4E7329}"/>
                </a:ext>
              </a:extLst>
            </p:cNvPr>
            <p:cNvGrpSpPr/>
            <p:nvPr/>
          </p:nvGrpSpPr>
          <p:grpSpPr>
            <a:xfrm>
              <a:off x="5253707" y="5509548"/>
              <a:ext cx="1701289" cy="596352"/>
              <a:chOff x="3897399" y="5219898"/>
              <a:chExt cx="1701289" cy="596352"/>
            </a:xfrm>
          </p:grpSpPr>
          <p:sp>
            <p:nvSpPr>
              <p:cNvPr id="31" name="Rounded Rectangle 55 1 2">
                <a:extLst>
                  <a:ext uri="{FF2B5EF4-FFF2-40B4-BE49-F238E27FC236}">
                    <a16:creationId xmlns:a16="http://schemas.microsoft.com/office/drawing/2014/main" id="{B23CFCB7-9F9C-4CF4-8940-6934E0CD5563}"/>
                  </a:ext>
                </a:extLst>
              </p:cNvPr>
              <p:cNvSpPr/>
              <p:nvPr/>
            </p:nvSpPr>
            <p:spPr>
              <a:xfrm>
                <a:off x="3897399" y="5219898"/>
                <a:ext cx="1701289" cy="596352"/>
              </a:xfrm>
              <a:prstGeom prst="roundRect">
                <a:avLst/>
              </a:prstGeom>
              <a:noFill/>
              <a:ln w="25400">
                <a:solidFill>
                  <a:srgbClr val="699C93"/>
                </a:solidFill>
                <a:prstDash val="dash"/>
              </a:ln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  <a:latin typeface="Calibri Light" panose="020F0302020204030204" pitchFamily="34" charset="0"/>
                  </a:rPr>
                  <a:t>Pseudo Data</a:t>
                </a:r>
              </a:p>
              <a:p>
                <a:pPr algn="ctr"/>
                <a:endParaRPr lang="en-US" dirty="0">
                  <a:solidFill>
                    <a:schemeClr val="tx1"/>
                  </a:solidFill>
                  <a:latin typeface="Calibri Light" panose="020F0302020204030204" pitchFamily="34" charset="0"/>
                </a:endParaRPr>
              </a:p>
            </p:txBody>
          </p:sp>
          <p:pic>
            <p:nvPicPr>
              <p:cNvPr id="32" name="Picture 31">
                <a:extLst>
                  <a:ext uri="{FF2B5EF4-FFF2-40B4-BE49-F238E27FC236}">
                    <a16:creationId xmlns:a16="http://schemas.microsoft.com/office/drawing/2014/main" id="{04DC143A-A396-4D8D-961F-2EBEEA443EB0}"/>
                  </a:ext>
                </a:extLst>
              </p:cNvPr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237210" y="5489926"/>
                <a:ext cx="1021666" cy="320040"/>
              </a:xfrm>
              <a:prstGeom prst="rect">
                <a:avLst/>
              </a:prstGeom>
            </p:spPr>
          </p:pic>
        </p:grp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74253839-2844-4007-87DB-061F6F280A0B}"/>
                </a:ext>
              </a:extLst>
            </p:cNvPr>
            <p:cNvCxnSpPr>
              <a:cxnSpLocks/>
              <a:stCxn id="22" idx="2"/>
              <a:endCxn id="13" idx="0"/>
            </p:cNvCxnSpPr>
            <p:nvPr/>
          </p:nvCxnSpPr>
          <p:spPr>
            <a:xfrm>
              <a:off x="9274603" y="2567150"/>
              <a:ext cx="0" cy="1219144"/>
            </a:xfrm>
            <a:prstGeom prst="straightConnector1">
              <a:avLst/>
            </a:prstGeom>
            <a:ln w="25400">
              <a:solidFill>
                <a:srgbClr val="699C93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12C58E01-1919-446E-9919-AAEA865DE141}"/>
                </a:ext>
              </a:extLst>
            </p:cNvPr>
            <p:cNvCxnSpPr>
              <a:cxnSpLocks/>
              <a:stCxn id="13" idx="2"/>
              <a:endCxn id="31" idx="3"/>
            </p:cNvCxnSpPr>
            <p:nvPr/>
          </p:nvCxnSpPr>
          <p:spPr>
            <a:xfrm flipH="1">
              <a:off x="6954996" y="4231783"/>
              <a:ext cx="2319607" cy="1575941"/>
            </a:xfrm>
            <a:prstGeom prst="straightConnector1">
              <a:avLst/>
            </a:prstGeom>
            <a:ln w="25400">
              <a:solidFill>
                <a:srgbClr val="699C93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4C22917-555E-477C-B9A9-2E421FD9C455}"/>
                </a:ext>
              </a:extLst>
            </p:cNvPr>
            <p:cNvSpPr txBox="1"/>
            <p:nvPr/>
          </p:nvSpPr>
          <p:spPr>
            <a:xfrm rot="19545361">
              <a:off x="7348663" y="4701984"/>
              <a:ext cx="1157720" cy="3198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Calibri Light" panose="020F0302020204030204" pitchFamily="34" charset="0"/>
                </a:rPr>
                <a:t>Sampling</a:t>
              </a: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6B49DD00-3164-4DA1-89BA-5DA2844C1B51}"/>
                </a:ext>
              </a:extLst>
            </p:cNvPr>
            <p:cNvCxnSpPr>
              <a:cxnSpLocks/>
              <a:stCxn id="25" idx="1"/>
              <a:endCxn id="10" idx="3"/>
            </p:cNvCxnSpPr>
            <p:nvPr/>
          </p:nvCxnSpPr>
          <p:spPr>
            <a:xfrm flipH="1" flipV="1">
              <a:off x="3662949" y="4009039"/>
              <a:ext cx="1590758" cy="669"/>
            </a:xfrm>
            <a:prstGeom prst="straightConnector1">
              <a:avLst/>
            </a:prstGeom>
            <a:ln w="25400">
              <a:solidFill>
                <a:srgbClr val="699C93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DCA7BE0E-8178-4AD9-AF5C-C5A0124FA732}"/>
                </a:ext>
              </a:extLst>
            </p:cNvPr>
            <p:cNvCxnSpPr>
              <a:cxnSpLocks/>
              <a:stCxn id="31" idx="1"/>
              <a:endCxn id="10" idx="2"/>
            </p:cNvCxnSpPr>
            <p:nvPr/>
          </p:nvCxnSpPr>
          <p:spPr>
            <a:xfrm flipH="1" flipV="1">
              <a:off x="2883532" y="4231783"/>
              <a:ext cx="2370175" cy="1575941"/>
            </a:xfrm>
            <a:prstGeom prst="straightConnector1">
              <a:avLst/>
            </a:prstGeom>
            <a:ln w="25400">
              <a:solidFill>
                <a:srgbClr val="699C93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8AD37F69-C67E-4E06-8154-F0E1D44EF103}"/>
                </a:ext>
              </a:extLst>
            </p:cNvPr>
            <p:cNvGrpSpPr/>
            <p:nvPr/>
          </p:nvGrpSpPr>
          <p:grpSpPr>
            <a:xfrm>
              <a:off x="8652763" y="4841062"/>
              <a:ext cx="3382096" cy="1371600"/>
              <a:chOff x="8669696" y="5162796"/>
              <a:chExt cx="3382096" cy="1371600"/>
            </a:xfrm>
          </p:grpSpPr>
          <p:pic>
            <p:nvPicPr>
              <p:cNvPr id="39" name="Picture 38">
                <a:extLst>
                  <a:ext uri="{FF2B5EF4-FFF2-40B4-BE49-F238E27FC236}">
                    <a16:creationId xmlns:a16="http://schemas.microsoft.com/office/drawing/2014/main" id="{73494734-EC78-4F4A-ABCB-E9B7ECC7C8EA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"/>
                </p:custDataLst>
              </p:nvPr>
            </p:nvPicPr>
            <p:blipFill>
              <a:blip r:embed="rId1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669696" y="5162796"/>
                <a:ext cx="3031828" cy="1371600"/>
              </a:xfrm>
              <a:prstGeom prst="rect">
                <a:avLst/>
              </a:prstGeom>
            </p:spPr>
          </p:pic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7F7BA6A6-3753-4DCD-9047-CD3CE8AF958B}"/>
                  </a:ext>
                </a:extLst>
              </p:cNvPr>
              <p:cNvSpPr/>
              <p:nvPr/>
            </p:nvSpPr>
            <p:spPr>
              <a:xfrm>
                <a:off x="11746030" y="5320012"/>
                <a:ext cx="305762" cy="310896"/>
              </a:xfrm>
              <a:prstGeom prst="ellipse">
                <a:avLst/>
              </a:prstGeom>
              <a:solidFill>
                <a:srgbClr val="BD8F9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1</a:t>
                </a:r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06EFFA72-C8C2-4FDA-A99B-71DF4490F8E8}"/>
                  </a:ext>
                </a:extLst>
              </p:cNvPr>
              <p:cNvSpPr/>
              <p:nvPr/>
            </p:nvSpPr>
            <p:spPr>
              <a:xfrm>
                <a:off x="11742249" y="6006092"/>
                <a:ext cx="305762" cy="310896"/>
              </a:xfrm>
              <a:prstGeom prst="ellipse">
                <a:avLst/>
              </a:prstGeom>
              <a:solidFill>
                <a:srgbClr val="BD8F9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2</a:t>
                </a:r>
              </a:p>
            </p:txBody>
          </p: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B86554F9-6213-4230-8627-9EE60D1FFB82}"/>
                </a:ext>
              </a:extLst>
            </p:cNvPr>
            <p:cNvGrpSpPr/>
            <p:nvPr/>
          </p:nvGrpSpPr>
          <p:grpSpPr>
            <a:xfrm>
              <a:off x="552259" y="4841062"/>
              <a:ext cx="3393827" cy="1371600"/>
              <a:chOff x="569192" y="5162796"/>
              <a:chExt cx="3393827" cy="1371600"/>
            </a:xfrm>
          </p:grpSpPr>
          <p:pic>
            <p:nvPicPr>
              <p:cNvPr id="43" name="Picture 42">
                <a:extLst>
                  <a:ext uri="{FF2B5EF4-FFF2-40B4-BE49-F238E27FC236}">
                    <a16:creationId xmlns:a16="http://schemas.microsoft.com/office/drawing/2014/main" id="{719A9CC0-3D05-461E-87C5-D40D24D00A73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"/>
                </p:custDataLst>
              </p:nvPr>
            </p:nvPicPr>
            <p:blipFill>
              <a:blip r:embed="rId1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9192" y="5162796"/>
                <a:ext cx="3079933" cy="1371600"/>
              </a:xfrm>
              <a:prstGeom prst="rect">
                <a:avLst/>
              </a:prstGeom>
            </p:spPr>
          </p:pic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8C47E93D-6331-4785-8392-5A4AC5DB8DEA}"/>
                  </a:ext>
                </a:extLst>
              </p:cNvPr>
              <p:cNvSpPr/>
              <p:nvPr/>
            </p:nvSpPr>
            <p:spPr>
              <a:xfrm>
                <a:off x="3657257" y="5362727"/>
                <a:ext cx="305762" cy="310896"/>
              </a:xfrm>
              <a:prstGeom prst="ellipse">
                <a:avLst/>
              </a:prstGeom>
              <a:solidFill>
                <a:srgbClr val="699C9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1</a:t>
                </a:r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32C65679-9410-49BD-A386-C8860DF21732}"/>
                  </a:ext>
                </a:extLst>
              </p:cNvPr>
              <p:cNvSpPr/>
              <p:nvPr/>
            </p:nvSpPr>
            <p:spPr>
              <a:xfrm>
                <a:off x="3653476" y="6048807"/>
                <a:ext cx="305762" cy="310896"/>
              </a:xfrm>
              <a:prstGeom prst="ellipse">
                <a:avLst/>
              </a:prstGeom>
              <a:solidFill>
                <a:srgbClr val="699C9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2</a:t>
                </a:r>
              </a:p>
            </p:txBody>
          </p:sp>
        </p:grp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ECFD47C7-46BC-4EEB-BD50-BC76DF734A2B}"/>
                </a:ext>
              </a:extLst>
            </p:cNvPr>
            <p:cNvSpPr/>
            <p:nvPr/>
          </p:nvSpPr>
          <p:spPr>
            <a:xfrm>
              <a:off x="3957926" y="3850339"/>
              <a:ext cx="305762" cy="310896"/>
            </a:xfrm>
            <a:prstGeom prst="ellipse">
              <a:avLst/>
            </a:prstGeom>
            <a:solidFill>
              <a:srgbClr val="699C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D3B06397-E590-4500-AD8F-1BDF12C6D6E6}"/>
                </a:ext>
              </a:extLst>
            </p:cNvPr>
            <p:cNvSpPr/>
            <p:nvPr/>
          </p:nvSpPr>
          <p:spPr>
            <a:xfrm>
              <a:off x="3354354" y="4418328"/>
              <a:ext cx="305762" cy="310896"/>
            </a:xfrm>
            <a:prstGeom prst="ellipse">
              <a:avLst/>
            </a:prstGeom>
            <a:solidFill>
              <a:srgbClr val="699C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1FBB74C0-FD2E-4DF5-81F0-7E98818452CB}"/>
                </a:ext>
              </a:extLst>
            </p:cNvPr>
            <p:cNvSpPr/>
            <p:nvPr/>
          </p:nvSpPr>
          <p:spPr>
            <a:xfrm>
              <a:off x="7932467" y="3858759"/>
              <a:ext cx="305762" cy="310896"/>
            </a:xfrm>
            <a:prstGeom prst="ellipse">
              <a:avLst/>
            </a:prstGeom>
            <a:solidFill>
              <a:srgbClr val="BD8F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ABB15315-6634-42FD-BDF4-67F372AC3558}"/>
                </a:ext>
              </a:extLst>
            </p:cNvPr>
            <p:cNvSpPr/>
            <p:nvPr/>
          </p:nvSpPr>
          <p:spPr>
            <a:xfrm>
              <a:off x="8561237" y="3237558"/>
              <a:ext cx="305762" cy="310896"/>
            </a:xfrm>
            <a:prstGeom prst="ellipse">
              <a:avLst/>
            </a:prstGeom>
            <a:solidFill>
              <a:srgbClr val="BD8F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80523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Iterative 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Back-Translation (Joint Training)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9309AD0-771B-4D7A-B3DF-FE1C28B2AD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2065446"/>
              </p:ext>
            </p:extLst>
          </p:nvPr>
        </p:nvGraphicFramePr>
        <p:xfrm>
          <a:off x="0" y="0"/>
          <a:ext cx="12192000" cy="3362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3572353812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640428631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823644170"/>
                    </a:ext>
                  </a:extLst>
                </a:gridCol>
                <a:gridCol w="2747228">
                  <a:extLst>
                    <a:ext uri="{9D8B030D-6E8A-4147-A177-3AD203B41FA5}">
                      <a16:colId xmlns:a16="http://schemas.microsoft.com/office/drawing/2014/main" val="3517466769"/>
                    </a:ext>
                  </a:extLst>
                </a:gridCol>
                <a:gridCol w="2129572">
                  <a:extLst>
                    <a:ext uri="{9D8B030D-6E8A-4147-A177-3AD203B41FA5}">
                      <a16:colId xmlns:a16="http://schemas.microsoft.com/office/drawing/2014/main" val="250519142"/>
                    </a:ext>
                  </a:extLst>
                </a:gridCol>
              </a:tblGrid>
              <a:tr h="33624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latin typeface="+mj-lt"/>
                        </a:rPr>
                        <a:t>NMT</a:t>
                      </a:r>
                      <a:r>
                        <a:rPr lang="en-US" sz="1600" baseline="0" dirty="0" smtClean="0">
                          <a:latin typeface="+mj-lt"/>
                        </a:rPr>
                        <a:t> </a:t>
                      </a:r>
                      <a:r>
                        <a:rPr lang="en-US" sz="1600" dirty="0" smtClean="0">
                          <a:latin typeface="+mj-lt"/>
                        </a:rPr>
                        <a:t>Overview</a:t>
                      </a:r>
                      <a:endParaRPr lang="en-US" sz="1600" dirty="0">
                        <a:latin typeface="+mj-lt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Iterative Back-Translation </a:t>
                      </a:r>
                      <a:endParaRPr lang="en-US" sz="1600" dirty="0">
                        <a:latin typeface="+mj-lt"/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Agreement Regularization </a:t>
                      </a:r>
                      <a:endParaRPr lang="en-US" sz="1600" dirty="0">
                        <a:latin typeface="+mj-lt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SMT as Posterior Regularization </a:t>
                      </a:r>
                      <a:endParaRPr lang="en-US" sz="1600" dirty="0">
                        <a:latin typeface="+mj-lt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Summary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9873791"/>
                  </a:ext>
                </a:extLst>
              </a:tr>
            </a:tbl>
          </a:graphicData>
        </a:graphic>
      </p:graphicFrame>
      <p:grpSp>
        <p:nvGrpSpPr>
          <p:cNvPr id="5" name="Group 4"/>
          <p:cNvGrpSpPr/>
          <p:nvPr/>
        </p:nvGrpSpPr>
        <p:grpSpPr>
          <a:xfrm>
            <a:off x="354700" y="1690688"/>
            <a:ext cx="11482600" cy="4299147"/>
            <a:chOff x="552259" y="1913515"/>
            <a:chExt cx="11482600" cy="4299147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08EE98AD-9777-40F5-94A5-DE6230A0A812}"/>
                </a:ext>
              </a:extLst>
            </p:cNvPr>
            <p:cNvCxnSpPr>
              <a:cxnSpLocks/>
              <a:stCxn id="50" idx="0"/>
              <a:endCxn id="39" idx="1"/>
            </p:cNvCxnSpPr>
            <p:nvPr/>
          </p:nvCxnSpPr>
          <p:spPr>
            <a:xfrm flipV="1">
              <a:off x="2924703" y="2211691"/>
              <a:ext cx="2329004" cy="1620555"/>
            </a:xfrm>
            <a:prstGeom prst="straightConnector1">
              <a:avLst/>
            </a:prstGeom>
            <a:ln w="25400">
              <a:solidFill>
                <a:srgbClr val="BD8F9C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01605880-6708-4985-8B37-B4334EEF883E}"/>
                </a:ext>
              </a:extLst>
            </p:cNvPr>
            <p:cNvCxnSpPr>
              <a:cxnSpLocks/>
              <a:stCxn id="39" idx="3"/>
              <a:endCxn id="47" idx="0"/>
            </p:cNvCxnSpPr>
            <p:nvPr/>
          </p:nvCxnSpPr>
          <p:spPr>
            <a:xfrm>
              <a:off x="6954996" y="2211691"/>
              <a:ext cx="2319607" cy="1574603"/>
            </a:xfrm>
            <a:prstGeom prst="straightConnector1">
              <a:avLst/>
            </a:prstGeom>
            <a:ln w="25400">
              <a:solidFill>
                <a:srgbClr val="BD8F9C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AA630B6-126D-4BB5-91B5-90CCD3740B20}"/>
                </a:ext>
              </a:extLst>
            </p:cNvPr>
            <p:cNvSpPr txBox="1"/>
            <p:nvPr/>
          </p:nvSpPr>
          <p:spPr>
            <a:xfrm rot="19451379">
              <a:off x="3504266" y="2620257"/>
              <a:ext cx="1157720" cy="3198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Calibri Light" panose="020F0302020204030204" pitchFamily="34" charset="0"/>
                </a:rPr>
                <a:t>Sampling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1BEFC390-4106-420A-8DF8-D28A8A8C7A13}"/>
                </a:ext>
              </a:extLst>
            </p:cNvPr>
            <p:cNvCxnSpPr>
              <a:cxnSpLocks/>
              <a:stCxn id="41" idx="3"/>
              <a:endCxn id="47" idx="1"/>
            </p:cNvCxnSpPr>
            <p:nvPr/>
          </p:nvCxnSpPr>
          <p:spPr>
            <a:xfrm flipV="1">
              <a:off x="6954996" y="4009039"/>
              <a:ext cx="1540189" cy="669"/>
            </a:xfrm>
            <a:prstGeom prst="straightConnector1">
              <a:avLst/>
            </a:prstGeom>
            <a:ln w="25400">
              <a:solidFill>
                <a:srgbClr val="BD8F9C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1E45AAFA-5B68-4F90-AE9D-87B955EE3375}"/>
                </a:ext>
              </a:extLst>
            </p:cNvPr>
            <p:cNvGrpSpPr/>
            <p:nvPr/>
          </p:nvGrpSpPr>
          <p:grpSpPr>
            <a:xfrm>
              <a:off x="2104114" y="3786294"/>
              <a:ext cx="1558835" cy="445489"/>
              <a:chOff x="776217" y="3873809"/>
              <a:chExt cx="1558835" cy="445489"/>
            </a:xfrm>
          </p:grpSpPr>
          <p:sp>
            <p:nvSpPr>
              <p:cNvPr id="49" name="Rounded Rectangle 37">
                <a:extLst>
                  <a:ext uri="{FF2B5EF4-FFF2-40B4-BE49-F238E27FC236}">
                    <a16:creationId xmlns:a16="http://schemas.microsoft.com/office/drawing/2014/main" id="{9FD43898-A389-4809-816E-42679CB63947}"/>
                  </a:ext>
                </a:extLst>
              </p:cNvPr>
              <p:cNvSpPr/>
              <p:nvPr/>
            </p:nvSpPr>
            <p:spPr>
              <a:xfrm>
                <a:off x="776217" y="3873809"/>
                <a:ext cx="1558835" cy="445489"/>
              </a:xfrm>
              <a:prstGeom prst="roundRect">
                <a:avLst/>
              </a:prstGeom>
              <a:solidFill>
                <a:srgbClr val="699C93"/>
              </a:solidFill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b="1" dirty="0">
                  <a:latin typeface="Calibri Light" panose="020F0302020204030204" pitchFamily="34" charset="0"/>
                </a:endParaRPr>
              </a:p>
            </p:txBody>
          </p:sp>
          <p:pic>
            <p:nvPicPr>
              <p:cNvPr id="50" name="Picture 49">
                <a:extLst>
                  <a:ext uri="{FF2B5EF4-FFF2-40B4-BE49-F238E27FC236}">
                    <a16:creationId xmlns:a16="http://schemas.microsoft.com/office/drawing/2014/main" id="{258816A5-566F-4574-970D-CE69D7AD7F19}"/>
                  </a:ext>
                </a:extLst>
              </p:cNvPr>
              <p:cNvPicPr>
                <a:picLocks noChangeAspect="1"/>
              </p:cNvPicPr>
              <p:nvPr>
                <p:custDataLst>
                  <p:tags r:id="rId9"/>
                </p:custDataLst>
              </p:nvPr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67154" y="3919761"/>
                <a:ext cx="859303" cy="330961"/>
              </a:xfrm>
              <a:prstGeom prst="rect">
                <a:avLst/>
              </a:prstGeom>
            </p:spPr>
          </p:pic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E24DCEFC-F196-4C56-BE25-C0DD26E79D27}"/>
                </a:ext>
              </a:extLst>
            </p:cNvPr>
            <p:cNvGrpSpPr/>
            <p:nvPr/>
          </p:nvGrpSpPr>
          <p:grpSpPr>
            <a:xfrm>
              <a:off x="8495185" y="3786294"/>
              <a:ext cx="1558835" cy="445489"/>
              <a:chOff x="7246313" y="3873809"/>
              <a:chExt cx="1558835" cy="445489"/>
            </a:xfrm>
          </p:grpSpPr>
          <p:sp>
            <p:nvSpPr>
              <p:cNvPr id="47" name="Rounded Rectangle 57">
                <a:extLst>
                  <a:ext uri="{FF2B5EF4-FFF2-40B4-BE49-F238E27FC236}">
                    <a16:creationId xmlns:a16="http://schemas.microsoft.com/office/drawing/2014/main" id="{45038C42-058F-4257-A514-8C1DB44857D3}"/>
                  </a:ext>
                </a:extLst>
              </p:cNvPr>
              <p:cNvSpPr/>
              <p:nvPr/>
            </p:nvSpPr>
            <p:spPr>
              <a:xfrm>
                <a:off x="7246313" y="3873809"/>
                <a:ext cx="1558835" cy="445489"/>
              </a:xfrm>
              <a:prstGeom prst="roundRect">
                <a:avLst/>
              </a:prstGeom>
              <a:solidFill>
                <a:srgbClr val="BD8F9C"/>
              </a:solidFill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b="1" dirty="0">
                  <a:latin typeface="Calibri Light" panose="020F0302020204030204" pitchFamily="34" charset="0"/>
                </a:endParaRPr>
              </a:p>
            </p:txBody>
          </p:sp>
          <p:pic>
            <p:nvPicPr>
              <p:cNvPr id="48" name="Picture 47">
                <a:extLst>
                  <a:ext uri="{FF2B5EF4-FFF2-40B4-BE49-F238E27FC236}">
                    <a16:creationId xmlns:a16="http://schemas.microsoft.com/office/drawing/2014/main" id="{6E60DFC3-97A1-456D-958D-CF418B6FE119}"/>
                  </a:ext>
                </a:extLst>
              </p:cNvPr>
              <p:cNvPicPr>
                <a:picLocks noChangeAspect="1"/>
              </p:cNvPicPr>
              <p:nvPr>
                <p:custDataLst>
                  <p:tags r:id="rId8"/>
                </p:custDataLst>
              </p:nvPr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569679" y="3935140"/>
                <a:ext cx="836394" cy="322138"/>
              </a:xfrm>
              <a:prstGeom prst="rect">
                <a:avLst/>
              </a:prstGeom>
            </p:spPr>
          </p:pic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6533C071-FA14-442E-B692-DE85CCD050F5}"/>
                </a:ext>
              </a:extLst>
            </p:cNvPr>
            <p:cNvGrpSpPr/>
            <p:nvPr/>
          </p:nvGrpSpPr>
          <p:grpSpPr>
            <a:xfrm>
              <a:off x="1969588" y="1961037"/>
              <a:ext cx="1910227" cy="615873"/>
              <a:chOff x="1549357" y="3369535"/>
              <a:chExt cx="1910227" cy="615873"/>
            </a:xfrm>
          </p:grpSpPr>
          <p:sp>
            <p:nvSpPr>
              <p:cNvPr id="45" name="Rounded Rectangle 55 2 1">
                <a:extLst>
                  <a:ext uri="{FF2B5EF4-FFF2-40B4-BE49-F238E27FC236}">
                    <a16:creationId xmlns:a16="http://schemas.microsoft.com/office/drawing/2014/main" id="{C6B078B4-7CC7-4864-8CCA-F466894B35B7}"/>
                  </a:ext>
                </a:extLst>
              </p:cNvPr>
              <p:cNvSpPr/>
              <p:nvPr/>
            </p:nvSpPr>
            <p:spPr>
              <a:xfrm>
                <a:off x="1549357" y="3369535"/>
                <a:ext cx="1910227" cy="596352"/>
              </a:xfrm>
              <a:prstGeom prst="roundRect">
                <a:avLst/>
              </a:prstGeom>
              <a:noFill/>
              <a:ln w="25400">
                <a:solidFill>
                  <a:srgbClr val="BD8F9C"/>
                </a:solidFill>
                <a:prstDash val="dash"/>
              </a:ln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  <a:latin typeface="Calibri Light" panose="020F0302020204030204" pitchFamily="34" charset="0"/>
                  </a:rPr>
                  <a:t>Target Data</a:t>
                </a:r>
              </a:p>
              <a:p>
                <a:pPr algn="ctr"/>
                <a:endParaRPr lang="en-US" dirty="0">
                  <a:solidFill>
                    <a:schemeClr val="tx1"/>
                  </a:solidFill>
                  <a:latin typeface="Calibri Light" panose="020F0302020204030204" pitchFamily="34" charset="0"/>
                </a:endParaRPr>
              </a:p>
            </p:txBody>
          </p:sp>
          <p:pic>
            <p:nvPicPr>
              <p:cNvPr id="46" name="Picture 45">
                <a:extLst>
                  <a:ext uri="{FF2B5EF4-FFF2-40B4-BE49-F238E27FC236}">
                    <a16:creationId xmlns:a16="http://schemas.microsoft.com/office/drawing/2014/main" id="{8877EB5C-90E5-4BA0-B32D-9E65C9FB36FB}"/>
                  </a:ext>
                </a:extLst>
              </p:cNvPr>
              <p:cNvPicPr>
                <a:picLocks noChangeAspect="1"/>
              </p:cNvPicPr>
              <p:nvPr>
                <p:custDataLst>
                  <p:tags r:id="rId7"/>
                </p:custDataLst>
              </p:nvPr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11523" y="3665368"/>
                <a:ext cx="585893" cy="320040"/>
              </a:xfrm>
              <a:prstGeom prst="rect">
                <a:avLst/>
              </a:prstGeom>
            </p:spPr>
          </p:pic>
        </p:grp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DC00AEFF-B3C9-4F5C-AE95-731F9B0E74E1}"/>
                </a:ext>
              </a:extLst>
            </p:cNvPr>
            <p:cNvCxnSpPr>
              <a:cxnSpLocks/>
              <a:stCxn id="46" idx="2"/>
              <a:endCxn id="50" idx="0"/>
            </p:cNvCxnSpPr>
            <p:nvPr/>
          </p:nvCxnSpPr>
          <p:spPr>
            <a:xfrm>
              <a:off x="2924701" y="2576910"/>
              <a:ext cx="2" cy="1255336"/>
            </a:xfrm>
            <a:prstGeom prst="straightConnector1">
              <a:avLst/>
            </a:prstGeom>
            <a:ln w="25400">
              <a:solidFill>
                <a:srgbClr val="BD8F9C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0E36DAE-E1BB-466D-8AA5-9942F1194CDF}"/>
                </a:ext>
              </a:extLst>
            </p:cNvPr>
            <p:cNvSpPr txBox="1"/>
            <p:nvPr/>
          </p:nvSpPr>
          <p:spPr>
            <a:xfrm>
              <a:off x="819665" y="3808639"/>
              <a:ext cx="127631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+mj-lt"/>
                </a:rPr>
                <a:t>T2S Model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81D555E-827E-46FE-A03E-FCF9478CBBAD}"/>
                </a:ext>
              </a:extLst>
            </p:cNvPr>
            <p:cNvSpPr txBox="1"/>
            <p:nvPr/>
          </p:nvSpPr>
          <p:spPr>
            <a:xfrm>
              <a:off x="10060659" y="3831673"/>
              <a:ext cx="127631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+mj-lt"/>
                </a:rPr>
                <a:t>S2T Model</a:t>
              </a: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5A66F9E1-674C-40F4-BB33-E8280631FEED}"/>
                </a:ext>
              </a:extLst>
            </p:cNvPr>
            <p:cNvGrpSpPr/>
            <p:nvPr/>
          </p:nvGrpSpPr>
          <p:grpSpPr>
            <a:xfrm>
              <a:off x="8319489" y="1970798"/>
              <a:ext cx="1910227" cy="596352"/>
              <a:chOff x="1590527" y="3330964"/>
              <a:chExt cx="1910227" cy="596352"/>
            </a:xfrm>
          </p:grpSpPr>
          <p:sp>
            <p:nvSpPr>
              <p:cNvPr id="43" name="Rounded Rectangle 55 2 2">
                <a:extLst>
                  <a:ext uri="{FF2B5EF4-FFF2-40B4-BE49-F238E27FC236}">
                    <a16:creationId xmlns:a16="http://schemas.microsoft.com/office/drawing/2014/main" id="{1709CF0B-3DCA-41C5-9D61-F19F5C04A93C}"/>
                  </a:ext>
                </a:extLst>
              </p:cNvPr>
              <p:cNvSpPr/>
              <p:nvPr/>
            </p:nvSpPr>
            <p:spPr>
              <a:xfrm>
                <a:off x="1590527" y="3330964"/>
                <a:ext cx="1910227" cy="596352"/>
              </a:xfrm>
              <a:prstGeom prst="roundRect">
                <a:avLst/>
              </a:prstGeom>
              <a:noFill/>
              <a:ln w="25400">
                <a:solidFill>
                  <a:srgbClr val="699C93"/>
                </a:solidFill>
                <a:prstDash val="dash"/>
              </a:ln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  <a:latin typeface="Calibri Light" panose="020F0302020204030204" pitchFamily="34" charset="0"/>
                  </a:rPr>
                  <a:t>Source Data</a:t>
                </a:r>
              </a:p>
              <a:p>
                <a:pPr algn="ctr"/>
                <a:endParaRPr lang="en-US" dirty="0">
                  <a:solidFill>
                    <a:schemeClr val="tx1"/>
                  </a:solidFill>
                  <a:latin typeface="Calibri Light" panose="020F0302020204030204" pitchFamily="34" charset="0"/>
                </a:endParaRPr>
              </a:p>
            </p:txBody>
          </p:sp>
          <p:pic>
            <p:nvPicPr>
              <p:cNvPr id="44" name="Picture 43">
                <a:extLst>
                  <a:ext uri="{FF2B5EF4-FFF2-40B4-BE49-F238E27FC236}">
                    <a16:creationId xmlns:a16="http://schemas.microsoft.com/office/drawing/2014/main" id="{C0AA1754-CFA1-4C82-A4D7-4FA7A9748753}"/>
                  </a:ext>
                </a:extLst>
              </p:cNvPr>
              <p:cNvPicPr>
                <a:picLocks noChangeAspect="1"/>
              </p:cNvPicPr>
              <p:nvPr>
                <p:custDataLst>
                  <p:tags r:id="rId6"/>
                </p:custDataLst>
              </p:nvPr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94591" y="3578177"/>
                <a:ext cx="619760" cy="320040"/>
              </a:xfrm>
              <a:prstGeom prst="rect">
                <a:avLst/>
              </a:prstGeom>
            </p:spPr>
          </p:pic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A055B9EA-AD35-4179-AF7C-0A5C6C15DF3B}"/>
                </a:ext>
              </a:extLst>
            </p:cNvPr>
            <p:cNvGrpSpPr/>
            <p:nvPr/>
          </p:nvGrpSpPr>
          <p:grpSpPr>
            <a:xfrm>
              <a:off x="5253707" y="3711532"/>
              <a:ext cx="1701289" cy="596352"/>
              <a:chOff x="3938620" y="2246841"/>
              <a:chExt cx="1701289" cy="596352"/>
            </a:xfrm>
          </p:grpSpPr>
          <p:sp>
            <p:nvSpPr>
              <p:cNvPr id="41" name="Rounded Rectangle 55 2 3">
                <a:extLst>
                  <a:ext uri="{FF2B5EF4-FFF2-40B4-BE49-F238E27FC236}">
                    <a16:creationId xmlns:a16="http://schemas.microsoft.com/office/drawing/2014/main" id="{0D711105-1BAF-4DEC-B77B-BE8EDD84CD85}"/>
                  </a:ext>
                </a:extLst>
              </p:cNvPr>
              <p:cNvSpPr/>
              <p:nvPr/>
            </p:nvSpPr>
            <p:spPr>
              <a:xfrm>
                <a:off x="3938620" y="2246841"/>
                <a:ext cx="1701289" cy="596352"/>
              </a:xfrm>
              <a:prstGeom prst="roundRect">
                <a:avLst/>
              </a:prstGeom>
              <a:noFill/>
              <a:ln w="25400">
                <a:solidFill>
                  <a:schemeClr val="tx1"/>
                </a:solidFill>
                <a:prstDash val="dash"/>
              </a:ln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  <a:latin typeface="Calibri Light" panose="020F0302020204030204" pitchFamily="34" charset="0"/>
                  </a:rPr>
                  <a:t>Bilingual Data</a:t>
                </a:r>
              </a:p>
              <a:p>
                <a:pPr algn="ctr"/>
                <a:endParaRPr lang="en-US" dirty="0">
                  <a:solidFill>
                    <a:schemeClr val="tx1"/>
                  </a:solidFill>
                  <a:latin typeface="Calibri Light" panose="020F0302020204030204" pitchFamily="34" charset="0"/>
                </a:endParaRPr>
              </a:p>
            </p:txBody>
          </p:sp>
          <p:pic>
            <p:nvPicPr>
              <p:cNvPr id="42" name="Picture 41">
                <a:extLst>
                  <a:ext uri="{FF2B5EF4-FFF2-40B4-BE49-F238E27FC236}">
                    <a16:creationId xmlns:a16="http://schemas.microsoft.com/office/drawing/2014/main" id="{F13ACFF1-4398-4FA7-9656-CA62BA8A28DF}"/>
                  </a:ext>
                </a:extLst>
              </p:cNvPr>
              <p:cNvPicPr>
                <a:picLocks noChangeAspect="1"/>
              </p:cNvPicPr>
              <p:nvPr>
                <p:custDataLst>
                  <p:tags r:id="rId5"/>
                </p:custDataLst>
              </p:nvPr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56573" y="2523153"/>
                <a:ext cx="1254761" cy="320040"/>
              </a:xfrm>
              <a:prstGeom prst="rect">
                <a:avLst/>
              </a:prstGeom>
            </p:spPr>
          </p:pic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94A68572-196E-445D-97F1-644289AFD8C2}"/>
                </a:ext>
              </a:extLst>
            </p:cNvPr>
            <p:cNvGrpSpPr/>
            <p:nvPr/>
          </p:nvGrpSpPr>
          <p:grpSpPr>
            <a:xfrm>
              <a:off x="5253707" y="1913515"/>
              <a:ext cx="1701289" cy="596352"/>
              <a:chOff x="3938620" y="3798376"/>
              <a:chExt cx="1701289" cy="596352"/>
            </a:xfrm>
          </p:grpSpPr>
          <p:sp>
            <p:nvSpPr>
              <p:cNvPr id="39" name="Rounded Rectangle 55 1 1">
                <a:extLst>
                  <a:ext uri="{FF2B5EF4-FFF2-40B4-BE49-F238E27FC236}">
                    <a16:creationId xmlns:a16="http://schemas.microsoft.com/office/drawing/2014/main" id="{DE5B7944-A642-455C-97B1-1CB880D83364}"/>
                  </a:ext>
                </a:extLst>
              </p:cNvPr>
              <p:cNvSpPr/>
              <p:nvPr/>
            </p:nvSpPr>
            <p:spPr>
              <a:xfrm>
                <a:off x="3938620" y="3798376"/>
                <a:ext cx="1701289" cy="596352"/>
              </a:xfrm>
              <a:prstGeom prst="roundRect">
                <a:avLst/>
              </a:prstGeom>
              <a:noFill/>
              <a:ln w="25400">
                <a:solidFill>
                  <a:srgbClr val="BD8F9C"/>
                </a:solidFill>
                <a:prstDash val="dash"/>
              </a:ln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  <a:latin typeface="Calibri Light" panose="020F0302020204030204" pitchFamily="34" charset="0"/>
                  </a:rPr>
                  <a:t>Pseudo Data</a:t>
                </a:r>
              </a:p>
              <a:p>
                <a:pPr algn="ctr"/>
                <a:endParaRPr lang="en-US" dirty="0">
                  <a:solidFill>
                    <a:schemeClr val="tx1"/>
                  </a:solidFill>
                  <a:latin typeface="Calibri Light" panose="020F0302020204030204" pitchFamily="34" charset="0"/>
                </a:endParaRPr>
              </a:p>
            </p:txBody>
          </p:sp>
          <p:pic>
            <p:nvPicPr>
              <p:cNvPr id="40" name="Picture 39">
                <a:extLst>
                  <a:ext uri="{FF2B5EF4-FFF2-40B4-BE49-F238E27FC236}">
                    <a16:creationId xmlns:a16="http://schemas.microsoft.com/office/drawing/2014/main" id="{0FD716E4-F2C9-4D2B-80DF-EBC62708362F}"/>
                  </a:ext>
                </a:extLst>
              </p:cNvPr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01291" y="4074688"/>
                <a:ext cx="975946" cy="320040"/>
              </a:xfrm>
              <a:prstGeom prst="rect">
                <a:avLst/>
              </a:prstGeom>
            </p:spPr>
          </p:pic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16298877-285D-4B7F-A6B4-7F78DB4E7329}"/>
                </a:ext>
              </a:extLst>
            </p:cNvPr>
            <p:cNvGrpSpPr/>
            <p:nvPr/>
          </p:nvGrpSpPr>
          <p:grpSpPr>
            <a:xfrm>
              <a:off x="5253707" y="5509548"/>
              <a:ext cx="1701289" cy="596352"/>
              <a:chOff x="3897399" y="5219898"/>
              <a:chExt cx="1701289" cy="596352"/>
            </a:xfrm>
          </p:grpSpPr>
          <p:sp>
            <p:nvSpPr>
              <p:cNvPr id="37" name="Rounded Rectangle 55 1 2">
                <a:extLst>
                  <a:ext uri="{FF2B5EF4-FFF2-40B4-BE49-F238E27FC236}">
                    <a16:creationId xmlns:a16="http://schemas.microsoft.com/office/drawing/2014/main" id="{B23CFCB7-9F9C-4CF4-8940-6934E0CD5563}"/>
                  </a:ext>
                </a:extLst>
              </p:cNvPr>
              <p:cNvSpPr/>
              <p:nvPr/>
            </p:nvSpPr>
            <p:spPr>
              <a:xfrm>
                <a:off x="3897399" y="5219898"/>
                <a:ext cx="1701289" cy="596352"/>
              </a:xfrm>
              <a:prstGeom prst="roundRect">
                <a:avLst/>
              </a:prstGeom>
              <a:noFill/>
              <a:ln w="25400">
                <a:solidFill>
                  <a:srgbClr val="699C93"/>
                </a:solidFill>
                <a:prstDash val="dash"/>
              </a:ln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  <a:latin typeface="Calibri Light" panose="020F0302020204030204" pitchFamily="34" charset="0"/>
                  </a:rPr>
                  <a:t>Pseudo Data</a:t>
                </a:r>
              </a:p>
              <a:p>
                <a:pPr algn="ctr"/>
                <a:endParaRPr lang="en-US" dirty="0">
                  <a:solidFill>
                    <a:schemeClr val="tx1"/>
                  </a:solidFill>
                  <a:latin typeface="Calibri Light" panose="020F0302020204030204" pitchFamily="34" charset="0"/>
                </a:endParaRPr>
              </a:p>
            </p:txBody>
          </p:sp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id="{04DC143A-A396-4D8D-961F-2EBEEA443EB0}"/>
                  </a:ext>
                </a:extLst>
              </p:cNvPr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237210" y="5489926"/>
                <a:ext cx="1021666" cy="320040"/>
              </a:xfrm>
              <a:prstGeom prst="rect">
                <a:avLst/>
              </a:prstGeom>
            </p:spPr>
          </p:pic>
        </p:grp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74253839-2844-4007-87DB-061F6F280A0B}"/>
                </a:ext>
              </a:extLst>
            </p:cNvPr>
            <p:cNvCxnSpPr>
              <a:cxnSpLocks/>
              <a:stCxn id="43" idx="2"/>
              <a:endCxn id="47" idx="0"/>
            </p:cNvCxnSpPr>
            <p:nvPr/>
          </p:nvCxnSpPr>
          <p:spPr>
            <a:xfrm>
              <a:off x="9274603" y="2567150"/>
              <a:ext cx="0" cy="1219144"/>
            </a:xfrm>
            <a:prstGeom prst="straightConnector1">
              <a:avLst/>
            </a:prstGeom>
            <a:ln w="25400">
              <a:solidFill>
                <a:srgbClr val="699C93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12C58E01-1919-446E-9919-AAEA865DE141}"/>
                </a:ext>
              </a:extLst>
            </p:cNvPr>
            <p:cNvCxnSpPr>
              <a:cxnSpLocks/>
              <a:stCxn id="47" idx="2"/>
              <a:endCxn id="37" idx="3"/>
            </p:cNvCxnSpPr>
            <p:nvPr/>
          </p:nvCxnSpPr>
          <p:spPr>
            <a:xfrm flipH="1">
              <a:off x="6954996" y="4231783"/>
              <a:ext cx="2319607" cy="1575941"/>
            </a:xfrm>
            <a:prstGeom prst="straightConnector1">
              <a:avLst/>
            </a:prstGeom>
            <a:ln w="25400">
              <a:solidFill>
                <a:srgbClr val="699C93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4C22917-555E-477C-B9A9-2E421FD9C455}"/>
                </a:ext>
              </a:extLst>
            </p:cNvPr>
            <p:cNvSpPr txBox="1"/>
            <p:nvPr/>
          </p:nvSpPr>
          <p:spPr>
            <a:xfrm rot="19545361">
              <a:off x="7348663" y="4701984"/>
              <a:ext cx="1157720" cy="3198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Calibri Light" panose="020F0302020204030204" pitchFamily="34" charset="0"/>
                </a:rPr>
                <a:t>Sampling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6B49DD00-3164-4DA1-89BA-5DA2844C1B51}"/>
                </a:ext>
              </a:extLst>
            </p:cNvPr>
            <p:cNvCxnSpPr>
              <a:cxnSpLocks/>
              <a:stCxn id="41" idx="1"/>
              <a:endCxn id="49" idx="3"/>
            </p:cNvCxnSpPr>
            <p:nvPr/>
          </p:nvCxnSpPr>
          <p:spPr>
            <a:xfrm flipH="1" flipV="1">
              <a:off x="3662949" y="4009039"/>
              <a:ext cx="1590758" cy="669"/>
            </a:xfrm>
            <a:prstGeom prst="straightConnector1">
              <a:avLst/>
            </a:prstGeom>
            <a:ln w="25400">
              <a:solidFill>
                <a:srgbClr val="699C93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DCA7BE0E-8178-4AD9-AF5C-C5A0124FA732}"/>
                </a:ext>
              </a:extLst>
            </p:cNvPr>
            <p:cNvCxnSpPr>
              <a:cxnSpLocks/>
              <a:stCxn id="37" idx="1"/>
              <a:endCxn id="49" idx="2"/>
            </p:cNvCxnSpPr>
            <p:nvPr/>
          </p:nvCxnSpPr>
          <p:spPr>
            <a:xfrm flipH="1" flipV="1">
              <a:off x="2883532" y="4231783"/>
              <a:ext cx="2370175" cy="1575941"/>
            </a:xfrm>
            <a:prstGeom prst="straightConnector1">
              <a:avLst/>
            </a:prstGeom>
            <a:ln w="25400">
              <a:solidFill>
                <a:srgbClr val="699C93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8AD37F69-C67E-4E06-8154-F0E1D44EF103}"/>
                </a:ext>
              </a:extLst>
            </p:cNvPr>
            <p:cNvGrpSpPr/>
            <p:nvPr/>
          </p:nvGrpSpPr>
          <p:grpSpPr>
            <a:xfrm>
              <a:off x="8652763" y="4841062"/>
              <a:ext cx="3382096" cy="1371600"/>
              <a:chOff x="8669696" y="5162796"/>
              <a:chExt cx="3382096" cy="1371600"/>
            </a:xfrm>
          </p:grpSpPr>
          <p:pic>
            <p:nvPicPr>
              <p:cNvPr id="34" name="Picture 33">
                <a:extLst>
                  <a:ext uri="{FF2B5EF4-FFF2-40B4-BE49-F238E27FC236}">
                    <a16:creationId xmlns:a16="http://schemas.microsoft.com/office/drawing/2014/main" id="{73494734-EC78-4F4A-ABCB-E9B7ECC7C8EA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"/>
                </p:custDataLst>
              </p:nvPr>
            </p:nvPicPr>
            <p:blipFill>
              <a:blip r:embed="rId1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669696" y="5162796"/>
                <a:ext cx="3031828" cy="1371600"/>
              </a:xfrm>
              <a:prstGeom prst="rect">
                <a:avLst/>
              </a:prstGeom>
            </p:spPr>
          </p:pic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7F7BA6A6-3753-4DCD-9047-CD3CE8AF958B}"/>
                  </a:ext>
                </a:extLst>
              </p:cNvPr>
              <p:cNvSpPr/>
              <p:nvPr/>
            </p:nvSpPr>
            <p:spPr>
              <a:xfrm>
                <a:off x="11746030" y="5320012"/>
                <a:ext cx="305762" cy="310896"/>
              </a:xfrm>
              <a:prstGeom prst="ellipse">
                <a:avLst/>
              </a:prstGeom>
              <a:solidFill>
                <a:srgbClr val="BD8F9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1</a:t>
                </a:r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06EFFA72-C8C2-4FDA-A99B-71DF4490F8E8}"/>
                  </a:ext>
                </a:extLst>
              </p:cNvPr>
              <p:cNvSpPr/>
              <p:nvPr/>
            </p:nvSpPr>
            <p:spPr>
              <a:xfrm>
                <a:off x="11742249" y="6006092"/>
                <a:ext cx="305762" cy="310896"/>
              </a:xfrm>
              <a:prstGeom prst="ellipse">
                <a:avLst/>
              </a:prstGeom>
              <a:solidFill>
                <a:srgbClr val="BD8F9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2</a:t>
                </a:r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B86554F9-6213-4230-8627-9EE60D1FFB82}"/>
                </a:ext>
              </a:extLst>
            </p:cNvPr>
            <p:cNvGrpSpPr/>
            <p:nvPr/>
          </p:nvGrpSpPr>
          <p:grpSpPr>
            <a:xfrm>
              <a:off x="552259" y="4841062"/>
              <a:ext cx="3393827" cy="1371600"/>
              <a:chOff x="569192" y="5162796"/>
              <a:chExt cx="3393827" cy="1371600"/>
            </a:xfrm>
          </p:grpSpPr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719A9CC0-3D05-461E-87C5-D40D24D00A73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"/>
                </p:custDataLst>
              </p:nvPr>
            </p:nvPicPr>
            <p:blipFill>
              <a:blip r:embed="rId1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9192" y="5162796"/>
                <a:ext cx="3079933" cy="1371600"/>
              </a:xfrm>
              <a:prstGeom prst="rect">
                <a:avLst/>
              </a:prstGeom>
            </p:spPr>
          </p:pic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8C47E93D-6331-4785-8392-5A4AC5DB8DEA}"/>
                  </a:ext>
                </a:extLst>
              </p:cNvPr>
              <p:cNvSpPr/>
              <p:nvPr/>
            </p:nvSpPr>
            <p:spPr>
              <a:xfrm>
                <a:off x="3657257" y="5362727"/>
                <a:ext cx="305762" cy="310896"/>
              </a:xfrm>
              <a:prstGeom prst="ellipse">
                <a:avLst/>
              </a:prstGeom>
              <a:solidFill>
                <a:srgbClr val="699C9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1</a:t>
                </a:r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32C65679-9410-49BD-A386-C8860DF21732}"/>
                  </a:ext>
                </a:extLst>
              </p:cNvPr>
              <p:cNvSpPr/>
              <p:nvPr/>
            </p:nvSpPr>
            <p:spPr>
              <a:xfrm>
                <a:off x="3653476" y="6048807"/>
                <a:ext cx="305762" cy="310896"/>
              </a:xfrm>
              <a:prstGeom prst="ellipse">
                <a:avLst/>
              </a:prstGeom>
              <a:solidFill>
                <a:srgbClr val="699C9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2</a:t>
                </a:r>
              </a:p>
            </p:txBody>
          </p:sp>
        </p:grp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ECFD47C7-46BC-4EEB-BD50-BC76DF734A2B}"/>
                </a:ext>
              </a:extLst>
            </p:cNvPr>
            <p:cNvSpPr/>
            <p:nvPr/>
          </p:nvSpPr>
          <p:spPr>
            <a:xfrm>
              <a:off x="3957926" y="3850339"/>
              <a:ext cx="305762" cy="310896"/>
            </a:xfrm>
            <a:prstGeom prst="ellipse">
              <a:avLst/>
            </a:prstGeom>
            <a:solidFill>
              <a:srgbClr val="699C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D3B06397-E590-4500-AD8F-1BDF12C6D6E6}"/>
                </a:ext>
              </a:extLst>
            </p:cNvPr>
            <p:cNvSpPr/>
            <p:nvPr/>
          </p:nvSpPr>
          <p:spPr>
            <a:xfrm>
              <a:off x="3354354" y="4418328"/>
              <a:ext cx="305762" cy="310896"/>
            </a:xfrm>
            <a:prstGeom prst="ellipse">
              <a:avLst/>
            </a:prstGeom>
            <a:solidFill>
              <a:srgbClr val="699C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1FBB74C0-FD2E-4DF5-81F0-7E98818452CB}"/>
                </a:ext>
              </a:extLst>
            </p:cNvPr>
            <p:cNvSpPr/>
            <p:nvPr/>
          </p:nvSpPr>
          <p:spPr>
            <a:xfrm>
              <a:off x="7932467" y="3858759"/>
              <a:ext cx="305762" cy="310896"/>
            </a:xfrm>
            <a:prstGeom prst="ellipse">
              <a:avLst/>
            </a:prstGeom>
            <a:solidFill>
              <a:srgbClr val="BD8F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ABB15315-6634-42FD-BDF4-67F372AC3558}"/>
                </a:ext>
              </a:extLst>
            </p:cNvPr>
            <p:cNvSpPr/>
            <p:nvPr/>
          </p:nvSpPr>
          <p:spPr>
            <a:xfrm>
              <a:off x="8561237" y="3237558"/>
              <a:ext cx="305762" cy="310896"/>
            </a:xfrm>
            <a:prstGeom prst="ellipse">
              <a:avLst/>
            </a:prstGeom>
            <a:solidFill>
              <a:srgbClr val="BD8F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2</a:t>
              </a:r>
            </a:p>
          </p:txBody>
        </p:sp>
      </p:grpSp>
      <p:sp>
        <p:nvSpPr>
          <p:cNvPr id="51" name="Arrow: Curved Down 60">
            <a:extLst>
              <a:ext uri="{FF2B5EF4-FFF2-40B4-BE49-F238E27FC236}">
                <a16:creationId xmlns:a16="http://schemas.microsoft.com/office/drawing/2014/main" id="{E0377468-EFAF-4530-B5FF-A361A44029DE}"/>
              </a:ext>
            </a:extLst>
          </p:cNvPr>
          <p:cNvSpPr/>
          <p:nvPr/>
        </p:nvSpPr>
        <p:spPr>
          <a:xfrm>
            <a:off x="4153509" y="2476560"/>
            <a:ext cx="3542162" cy="1132286"/>
          </a:xfrm>
          <a:prstGeom prst="curvedDownArrow">
            <a:avLst/>
          </a:prstGeom>
          <a:solidFill>
            <a:srgbClr val="BD8F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2" name="Arrow: Curved Down 61">
            <a:extLst>
              <a:ext uri="{FF2B5EF4-FFF2-40B4-BE49-F238E27FC236}">
                <a16:creationId xmlns:a16="http://schemas.microsoft.com/office/drawing/2014/main" id="{C2B6A75B-5AB5-420D-B05B-420D957A4C39}"/>
              </a:ext>
            </a:extLst>
          </p:cNvPr>
          <p:cNvSpPr/>
          <p:nvPr/>
        </p:nvSpPr>
        <p:spPr>
          <a:xfrm flipH="1" flipV="1">
            <a:off x="4076710" y="3929842"/>
            <a:ext cx="3517711" cy="1045243"/>
          </a:xfrm>
          <a:prstGeom prst="curvedDownArrow">
            <a:avLst/>
          </a:prstGeom>
          <a:solidFill>
            <a:srgbClr val="699C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345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5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Calibri Light" panose="020F0302020204030204" pitchFamily="34" charset="0"/>
              </a:rPr>
              <a:t>Evaluate our approach on Chinese-English and English-German translation tasks</a:t>
            </a:r>
          </a:p>
          <a:p>
            <a:endParaRPr lang="en-US" dirty="0" smtClean="0"/>
          </a:p>
          <a:p>
            <a:r>
              <a:rPr lang="en-US" altLang="zh-CN" dirty="0">
                <a:latin typeface="Calibri Light" panose="020F0302020204030204" pitchFamily="34" charset="0"/>
              </a:rPr>
              <a:t>NMT systems </a:t>
            </a:r>
          </a:p>
          <a:p>
            <a:pPr lvl="1"/>
            <a:r>
              <a:rPr lang="en-US" altLang="zh-CN" sz="2600" b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RNNSearch</a:t>
            </a:r>
            <a:r>
              <a:rPr lang="en-US" altLang="zh-CN" dirty="0">
                <a:latin typeface="Calibri Light" panose="020F0302020204030204" pitchFamily="34" charset="0"/>
                <a:cs typeface="Calibri Light" panose="020F0302020204030204" pitchFamily="34" charset="0"/>
              </a:rPr>
              <a:t>: attention-based NMT system (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Bahdanau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et al., 2015</a:t>
            </a:r>
            <a:r>
              <a:rPr lang="en-US" altLang="zh-CN" dirty="0">
                <a:latin typeface="Calibri Light" panose="020F0302020204030204" pitchFamily="34" charset="0"/>
                <a:cs typeface="Calibri Light" panose="020F0302020204030204" pitchFamily="34" charset="0"/>
              </a:rPr>
              <a:t>)</a:t>
            </a:r>
          </a:p>
          <a:p>
            <a:pPr lvl="1"/>
            <a:r>
              <a:rPr lang="en-US" altLang="zh-CN" sz="2600" b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RNNSearch+M</a:t>
            </a:r>
            <a:r>
              <a:rPr lang="en-US" altLang="zh-CN" dirty="0">
                <a:latin typeface="Calibri Light" panose="020F0302020204030204" pitchFamily="34" charset="0"/>
                <a:cs typeface="Calibri Light" panose="020F0302020204030204" pitchFamily="34" charset="0"/>
              </a:rPr>
              <a:t>: back-translation method (</a:t>
            </a:r>
            <a:r>
              <a:rPr lang="en-US" altLang="zh-CN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Sennrich</a:t>
            </a:r>
            <a:r>
              <a:rPr lang="en-US" altLang="zh-CN" dirty="0">
                <a:latin typeface="Calibri Light" panose="020F0302020204030204" pitchFamily="34" charset="0"/>
                <a:cs typeface="Calibri Light" panose="020F0302020204030204" pitchFamily="34" charset="0"/>
              </a:rPr>
              <a:t> et al., 2016)</a:t>
            </a:r>
          </a:p>
          <a:p>
            <a:pPr lvl="1"/>
            <a:r>
              <a:rPr lang="en-US" altLang="zh-CN" sz="2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SS-NMT</a:t>
            </a:r>
            <a:r>
              <a:rPr lang="en-US" altLang="zh-CN" dirty="0">
                <a:latin typeface="Calibri Light" panose="020F0302020204030204" pitchFamily="34" charset="0"/>
                <a:cs typeface="Calibri Light" panose="020F0302020204030204" pitchFamily="34" charset="0"/>
              </a:rPr>
              <a:t>: auto-encoder method (Cheng et al</a:t>
            </a:r>
            <a:r>
              <a:rPr lang="en-US" altLang="zh-CN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., </a:t>
            </a:r>
            <a:r>
              <a:rPr lang="en-US" altLang="zh-CN" dirty="0">
                <a:latin typeface="Calibri Light" panose="020F0302020204030204" pitchFamily="34" charset="0"/>
                <a:cs typeface="Calibri Light" panose="020F0302020204030204" pitchFamily="34" charset="0"/>
              </a:rPr>
              <a:t>2016)</a:t>
            </a:r>
          </a:p>
          <a:p>
            <a:pPr lvl="1"/>
            <a:r>
              <a:rPr lang="en-US" altLang="zh-CN" sz="2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JT-NMT</a:t>
            </a:r>
            <a:r>
              <a:rPr lang="en-US" altLang="zh-CN" dirty="0">
                <a:latin typeface="Calibri Light" panose="020F0302020204030204" pitchFamily="34" charset="0"/>
                <a:cs typeface="Calibri Light" panose="020F0302020204030204" pitchFamily="34" charset="0"/>
              </a:rPr>
              <a:t>: our method</a:t>
            </a:r>
          </a:p>
          <a:p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9309AD0-771B-4D7A-B3DF-FE1C28B2AD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4657522"/>
              </p:ext>
            </p:extLst>
          </p:nvPr>
        </p:nvGraphicFramePr>
        <p:xfrm>
          <a:off x="0" y="0"/>
          <a:ext cx="12192000" cy="3362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3572353812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640428631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823644170"/>
                    </a:ext>
                  </a:extLst>
                </a:gridCol>
                <a:gridCol w="2747228">
                  <a:extLst>
                    <a:ext uri="{9D8B030D-6E8A-4147-A177-3AD203B41FA5}">
                      <a16:colId xmlns:a16="http://schemas.microsoft.com/office/drawing/2014/main" val="3517466769"/>
                    </a:ext>
                  </a:extLst>
                </a:gridCol>
                <a:gridCol w="2129572">
                  <a:extLst>
                    <a:ext uri="{9D8B030D-6E8A-4147-A177-3AD203B41FA5}">
                      <a16:colId xmlns:a16="http://schemas.microsoft.com/office/drawing/2014/main" val="250519142"/>
                    </a:ext>
                  </a:extLst>
                </a:gridCol>
              </a:tblGrid>
              <a:tr h="33624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latin typeface="+mj-lt"/>
                        </a:rPr>
                        <a:t>NMT</a:t>
                      </a:r>
                      <a:r>
                        <a:rPr lang="en-US" sz="1600" baseline="0" dirty="0" smtClean="0">
                          <a:latin typeface="+mj-lt"/>
                        </a:rPr>
                        <a:t> </a:t>
                      </a:r>
                      <a:r>
                        <a:rPr lang="en-US" sz="1600" dirty="0" smtClean="0">
                          <a:latin typeface="+mj-lt"/>
                        </a:rPr>
                        <a:t>Overview</a:t>
                      </a:r>
                      <a:endParaRPr lang="en-US" sz="1600" dirty="0">
                        <a:latin typeface="+mj-lt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Iterative Back-Translation </a:t>
                      </a:r>
                      <a:endParaRPr lang="en-US" sz="1600" dirty="0">
                        <a:latin typeface="+mj-lt"/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Agreement Regularization </a:t>
                      </a:r>
                      <a:endParaRPr lang="en-US" sz="1600" dirty="0">
                        <a:latin typeface="+mj-lt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SMT as Posterior Regularization </a:t>
                      </a:r>
                      <a:endParaRPr lang="en-US" sz="1600" dirty="0">
                        <a:latin typeface="+mj-lt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Summary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98737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58525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Experiment: Chinese-English Translation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Dataset</a:t>
            </a:r>
          </a:p>
          <a:p>
            <a:pPr lvl="1"/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Bilingual data: 2.6M sentence pairs from LDC corpus</a:t>
            </a:r>
          </a:p>
          <a:p>
            <a:pPr lvl="1"/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Monolingual data: 8M Chinese and English sentences extracted from </a:t>
            </a:r>
            <a:r>
              <a:rPr lang="en-US" sz="20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Gigaword</a:t>
            </a:r>
            <a:endParaRPr lang="en-US" sz="20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lvl="1"/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Development data: NIST2006</a:t>
            </a:r>
          </a:p>
          <a:p>
            <a:pPr lvl="1"/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Test data: NIST2003, NIST2005, NIST2008, NIST2012</a:t>
            </a:r>
          </a:p>
          <a:p>
            <a:r>
              <a:rPr lang="en-US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Result</a:t>
            </a:r>
          </a:p>
          <a:p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9309AD0-771B-4D7A-B3DF-FE1C28B2AD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2347910"/>
              </p:ext>
            </p:extLst>
          </p:nvPr>
        </p:nvGraphicFramePr>
        <p:xfrm>
          <a:off x="0" y="0"/>
          <a:ext cx="12192000" cy="3362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3572353812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640428631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823644170"/>
                    </a:ext>
                  </a:extLst>
                </a:gridCol>
                <a:gridCol w="2747228">
                  <a:extLst>
                    <a:ext uri="{9D8B030D-6E8A-4147-A177-3AD203B41FA5}">
                      <a16:colId xmlns:a16="http://schemas.microsoft.com/office/drawing/2014/main" val="3517466769"/>
                    </a:ext>
                  </a:extLst>
                </a:gridCol>
                <a:gridCol w="2129572">
                  <a:extLst>
                    <a:ext uri="{9D8B030D-6E8A-4147-A177-3AD203B41FA5}">
                      <a16:colId xmlns:a16="http://schemas.microsoft.com/office/drawing/2014/main" val="250519142"/>
                    </a:ext>
                  </a:extLst>
                </a:gridCol>
              </a:tblGrid>
              <a:tr h="33624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latin typeface="+mj-lt"/>
                        </a:rPr>
                        <a:t>NMT</a:t>
                      </a:r>
                      <a:r>
                        <a:rPr lang="en-US" sz="1600" baseline="0" dirty="0" smtClean="0">
                          <a:latin typeface="+mj-lt"/>
                        </a:rPr>
                        <a:t> </a:t>
                      </a:r>
                      <a:r>
                        <a:rPr lang="en-US" sz="1600" dirty="0" smtClean="0">
                          <a:latin typeface="+mj-lt"/>
                        </a:rPr>
                        <a:t>Overview</a:t>
                      </a:r>
                      <a:endParaRPr lang="en-US" sz="1600" dirty="0">
                        <a:latin typeface="+mj-lt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Iterative Back-Translation </a:t>
                      </a:r>
                      <a:endParaRPr lang="en-US" sz="1600" dirty="0">
                        <a:latin typeface="+mj-lt"/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Agreement Regularization </a:t>
                      </a:r>
                      <a:endParaRPr lang="en-US" sz="1600" dirty="0">
                        <a:latin typeface="+mj-lt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SMT as Posterior Regularization </a:t>
                      </a:r>
                      <a:endParaRPr lang="en-US" sz="1600" dirty="0">
                        <a:latin typeface="+mj-lt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Summary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9873791"/>
                  </a:ext>
                </a:extLst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6277" y="3789460"/>
            <a:ext cx="9470789" cy="2691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476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Experiment: English-German Translation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Dataset</a:t>
            </a:r>
          </a:p>
          <a:p>
            <a:pPr lvl="1"/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Bilingual data: 4.5M sentence pairs from WMT 2014 training corpus</a:t>
            </a:r>
          </a:p>
          <a:p>
            <a:pPr lvl="1"/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Monolingual data: 8M German and English sentences extracted from ”New Crawl: </a:t>
            </a:r>
            <a:r>
              <a:rPr lang="en-US" sz="20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articles </a:t>
            </a:r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from 2012”</a:t>
            </a:r>
          </a:p>
          <a:p>
            <a:pPr lvl="1"/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Development data: the concatenation of news-test 2012 and news-test 2013</a:t>
            </a:r>
          </a:p>
          <a:p>
            <a:pPr lvl="1"/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Test data: news-test2014</a:t>
            </a:r>
          </a:p>
          <a:p>
            <a:r>
              <a:rPr lang="en-US" sz="24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Result</a:t>
            </a:r>
            <a:endParaRPr lang="en-US" sz="24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9309AD0-771B-4D7A-B3DF-FE1C28B2AD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2329539"/>
              </p:ext>
            </p:extLst>
          </p:nvPr>
        </p:nvGraphicFramePr>
        <p:xfrm>
          <a:off x="0" y="0"/>
          <a:ext cx="12192000" cy="3362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3572353812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640428631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823644170"/>
                    </a:ext>
                  </a:extLst>
                </a:gridCol>
                <a:gridCol w="2747228">
                  <a:extLst>
                    <a:ext uri="{9D8B030D-6E8A-4147-A177-3AD203B41FA5}">
                      <a16:colId xmlns:a16="http://schemas.microsoft.com/office/drawing/2014/main" val="3517466769"/>
                    </a:ext>
                  </a:extLst>
                </a:gridCol>
                <a:gridCol w="2129572">
                  <a:extLst>
                    <a:ext uri="{9D8B030D-6E8A-4147-A177-3AD203B41FA5}">
                      <a16:colId xmlns:a16="http://schemas.microsoft.com/office/drawing/2014/main" val="250519142"/>
                    </a:ext>
                  </a:extLst>
                </a:gridCol>
              </a:tblGrid>
              <a:tr h="33624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latin typeface="+mj-lt"/>
                        </a:rPr>
                        <a:t>NMT</a:t>
                      </a:r>
                      <a:r>
                        <a:rPr lang="en-US" sz="1600" baseline="0" dirty="0" smtClean="0">
                          <a:latin typeface="+mj-lt"/>
                        </a:rPr>
                        <a:t> </a:t>
                      </a:r>
                      <a:r>
                        <a:rPr lang="en-US" sz="1600" dirty="0" smtClean="0">
                          <a:latin typeface="+mj-lt"/>
                        </a:rPr>
                        <a:t>Overview</a:t>
                      </a:r>
                      <a:endParaRPr lang="en-US" sz="1600" dirty="0">
                        <a:latin typeface="+mj-lt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Iterative Back-Translation </a:t>
                      </a:r>
                      <a:endParaRPr lang="en-US" sz="1600" dirty="0">
                        <a:latin typeface="+mj-lt"/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Agreement Regularization </a:t>
                      </a:r>
                      <a:endParaRPr lang="en-US" sz="1600" dirty="0">
                        <a:latin typeface="+mj-lt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SMT as Posterior Regularization </a:t>
                      </a:r>
                      <a:endParaRPr lang="en-US" sz="1600" dirty="0">
                        <a:latin typeface="+mj-lt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Summary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9873791"/>
                  </a:ext>
                </a:extLst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0904" y="3902484"/>
            <a:ext cx="8720185" cy="2859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62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Effect of Iterative Training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alibri Light" panose="020F0302020204030204" pitchFamily="34" charset="0"/>
              </a:rPr>
              <a:t>Performance on every iteration</a:t>
            </a:r>
          </a:p>
          <a:p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9309AD0-771B-4D7A-B3DF-FE1C28B2AD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5808012"/>
              </p:ext>
            </p:extLst>
          </p:nvPr>
        </p:nvGraphicFramePr>
        <p:xfrm>
          <a:off x="0" y="0"/>
          <a:ext cx="12192000" cy="3362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3572353812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640428631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823644170"/>
                    </a:ext>
                  </a:extLst>
                </a:gridCol>
                <a:gridCol w="2747228">
                  <a:extLst>
                    <a:ext uri="{9D8B030D-6E8A-4147-A177-3AD203B41FA5}">
                      <a16:colId xmlns:a16="http://schemas.microsoft.com/office/drawing/2014/main" val="3517466769"/>
                    </a:ext>
                  </a:extLst>
                </a:gridCol>
                <a:gridCol w="2129572">
                  <a:extLst>
                    <a:ext uri="{9D8B030D-6E8A-4147-A177-3AD203B41FA5}">
                      <a16:colId xmlns:a16="http://schemas.microsoft.com/office/drawing/2014/main" val="250519142"/>
                    </a:ext>
                  </a:extLst>
                </a:gridCol>
              </a:tblGrid>
              <a:tr h="33624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latin typeface="+mj-lt"/>
                        </a:rPr>
                        <a:t>NMT</a:t>
                      </a:r>
                      <a:r>
                        <a:rPr lang="en-US" sz="1600" baseline="0" dirty="0" smtClean="0">
                          <a:latin typeface="+mj-lt"/>
                        </a:rPr>
                        <a:t> </a:t>
                      </a:r>
                      <a:r>
                        <a:rPr lang="en-US" sz="1600" dirty="0" smtClean="0">
                          <a:latin typeface="+mj-lt"/>
                        </a:rPr>
                        <a:t>Overview</a:t>
                      </a:r>
                      <a:endParaRPr lang="en-US" sz="1600" dirty="0">
                        <a:latin typeface="+mj-lt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Iterative Back-Translation </a:t>
                      </a:r>
                      <a:endParaRPr lang="en-US" sz="1600" dirty="0">
                        <a:latin typeface="+mj-lt"/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Agreement Regularization </a:t>
                      </a:r>
                      <a:endParaRPr lang="en-US" sz="1600" dirty="0">
                        <a:latin typeface="+mj-lt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SMT as Posterior Regularization </a:t>
                      </a:r>
                      <a:endParaRPr lang="en-US" sz="1600" dirty="0">
                        <a:latin typeface="+mj-lt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Summary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9873791"/>
                  </a:ext>
                </a:extLst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8175" y="2224764"/>
            <a:ext cx="8375650" cy="276705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2636" y="5083453"/>
            <a:ext cx="6809998" cy="161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484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Motivation: Exposure Bias 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NMT model is only trained with golden bilingual sentences</a:t>
            </a:r>
          </a:p>
          <a:p>
            <a:r>
              <a:rPr lang="en-US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Output sentence is auto-regressively generated word by word during decoding</a:t>
            </a:r>
          </a:p>
          <a:p>
            <a:r>
              <a:rPr lang="en-US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Previous errors will mislead the generation of the subsequences </a:t>
            </a:r>
          </a:p>
          <a:p>
            <a:r>
              <a:rPr lang="en-US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Errors will be quickly amplified</a:t>
            </a:r>
          </a:p>
          <a:p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9309AD0-771B-4D7A-B3DF-FE1C28B2AD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5699189"/>
              </p:ext>
            </p:extLst>
          </p:nvPr>
        </p:nvGraphicFramePr>
        <p:xfrm>
          <a:off x="0" y="0"/>
          <a:ext cx="12192000" cy="3362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3572353812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640428631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823644170"/>
                    </a:ext>
                  </a:extLst>
                </a:gridCol>
                <a:gridCol w="2747228">
                  <a:extLst>
                    <a:ext uri="{9D8B030D-6E8A-4147-A177-3AD203B41FA5}">
                      <a16:colId xmlns:a16="http://schemas.microsoft.com/office/drawing/2014/main" val="3517466769"/>
                    </a:ext>
                  </a:extLst>
                </a:gridCol>
                <a:gridCol w="2129572">
                  <a:extLst>
                    <a:ext uri="{9D8B030D-6E8A-4147-A177-3AD203B41FA5}">
                      <a16:colId xmlns:a16="http://schemas.microsoft.com/office/drawing/2014/main" val="250519142"/>
                    </a:ext>
                  </a:extLst>
                </a:gridCol>
              </a:tblGrid>
              <a:tr h="33624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latin typeface="+mj-lt"/>
                        </a:rPr>
                        <a:t>NMT</a:t>
                      </a:r>
                      <a:r>
                        <a:rPr lang="en-US" sz="1600" baseline="0" dirty="0" smtClean="0">
                          <a:latin typeface="+mj-lt"/>
                        </a:rPr>
                        <a:t> </a:t>
                      </a:r>
                      <a:r>
                        <a:rPr lang="en-US" sz="1600" dirty="0" smtClean="0">
                          <a:latin typeface="+mj-lt"/>
                        </a:rPr>
                        <a:t>Overview</a:t>
                      </a:r>
                      <a:endParaRPr lang="en-US" sz="1600" dirty="0">
                        <a:latin typeface="+mj-lt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Iterative Back-Translation </a:t>
                      </a:r>
                      <a:endParaRPr lang="en-US" sz="1600" dirty="0">
                        <a:latin typeface="+mj-lt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Agreement Regularization </a:t>
                      </a:r>
                      <a:endParaRPr lang="en-US" sz="1600" dirty="0">
                        <a:latin typeface="+mj-lt"/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SMT as Posterior Regularization </a:t>
                      </a:r>
                      <a:endParaRPr lang="en-US" sz="1600" dirty="0">
                        <a:latin typeface="+mj-lt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Summary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9873791"/>
                  </a:ext>
                </a:extLst>
              </a:tr>
            </a:tbl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B1AFA405-1625-4A6B-A406-E3A00CDA8E02}"/>
              </a:ext>
            </a:extLst>
          </p:cNvPr>
          <p:cNvGrpSpPr/>
          <p:nvPr/>
        </p:nvGrpSpPr>
        <p:grpSpPr>
          <a:xfrm>
            <a:off x="6096000" y="3886199"/>
            <a:ext cx="3707433" cy="1762125"/>
            <a:chOff x="6265242" y="4124324"/>
            <a:chExt cx="3707433" cy="1762125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E88D2CB0-851E-47D1-8B42-8C10B49AD4F0}"/>
                </a:ext>
              </a:extLst>
            </p:cNvPr>
            <p:cNvSpPr/>
            <p:nvPr/>
          </p:nvSpPr>
          <p:spPr>
            <a:xfrm>
              <a:off x="6265242" y="4865054"/>
              <a:ext cx="273253" cy="280668"/>
            </a:xfrm>
            <a:prstGeom prst="ellipse">
              <a:avLst/>
            </a:prstGeom>
            <a:solidFill>
              <a:srgbClr val="C00000">
                <a:alpha val="0"/>
              </a:srgb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A6880005-B5AC-46D0-80A9-BD97B4E67DF1}"/>
                </a:ext>
              </a:extLst>
            </p:cNvPr>
            <p:cNvSpPr/>
            <p:nvPr/>
          </p:nvSpPr>
          <p:spPr>
            <a:xfrm>
              <a:off x="6837605" y="4865054"/>
              <a:ext cx="273253" cy="280668"/>
            </a:xfrm>
            <a:prstGeom prst="ellipse">
              <a:avLst/>
            </a:prstGeom>
            <a:solidFill>
              <a:srgbClr val="C00000">
                <a:alpha val="10000"/>
              </a:srgb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4D3C0844-F64C-4EF2-B24D-C73F9219D403}"/>
                </a:ext>
              </a:extLst>
            </p:cNvPr>
            <p:cNvSpPr/>
            <p:nvPr/>
          </p:nvSpPr>
          <p:spPr>
            <a:xfrm>
              <a:off x="7409969" y="4865054"/>
              <a:ext cx="273253" cy="280668"/>
            </a:xfrm>
            <a:prstGeom prst="ellipse">
              <a:avLst/>
            </a:prstGeom>
            <a:solidFill>
              <a:srgbClr val="C00000">
                <a:alpha val="30000"/>
              </a:srgb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A5D7AA6C-F4EA-4E8E-A79B-D504BB895031}"/>
                </a:ext>
              </a:extLst>
            </p:cNvPr>
            <p:cNvSpPr/>
            <p:nvPr/>
          </p:nvSpPr>
          <p:spPr>
            <a:xfrm>
              <a:off x="7982332" y="4865054"/>
              <a:ext cx="273253" cy="280668"/>
            </a:xfrm>
            <a:prstGeom prst="ellipse">
              <a:avLst/>
            </a:prstGeom>
            <a:solidFill>
              <a:srgbClr val="C00000">
                <a:alpha val="50000"/>
              </a:srgb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52C11DBD-53A4-458F-95AA-7AFEEC1851F9}"/>
                </a:ext>
              </a:extLst>
            </p:cNvPr>
            <p:cNvSpPr/>
            <p:nvPr/>
          </p:nvSpPr>
          <p:spPr>
            <a:xfrm>
              <a:off x="8554696" y="4865054"/>
              <a:ext cx="273253" cy="280668"/>
            </a:xfrm>
            <a:prstGeom prst="ellipse">
              <a:avLst/>
            </a:prstGeom>
            <a:solidFill>
              <a:srgbClr val="C00000">
                <a:alpha val="70000"/>
              </a:srgb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DC23C48-5614-41B9-8D4D-B02BB4A6F31E}"/>
                </a:ext>
              </a:extLst>
            </p:cNvPr>
            <p:cNvSpPr/>
            <p:nvPr/>
          </p:nvSpPr>
          <p:spPr>
            <a:xfrm>
              <a:off x="9127059" y="4865054"/>
              <a:ext cx="273253" cy="280668"/>
            </a:xfrm>
            <a:prstGeom prst="ellipse">
              <a:avLst/>
            </a:prstGeom>
            <a:solidFill>
              <a:srgbClr val="C00000">
                <a:alpha val="79000"/>
              </a:srgbClr>
            </a:solidFill>
            <a:ln>
              <a:solidFill>
                <a:schemeClr val="dk1">
                  <a:shade val="50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68CFF2C6-3303-47B8-9893-753283E8F172}"/>
                </a:ext>
              </a:extLst>
            </p:cNvPr>
            <p:cNvSpPr/>
            <p:nvPr/>
          </p:nvSpPr>
          <p:spPr>
            <a:xfrm>
              <a:off x="9699422" y="4865054"/>
              <a:ext cx="273253" cy="280668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AB9BA148-2361-4E83-8154-7F8EFECC3A6B}"/>
                </a:ext>
              </a:extLst>
            </p:cNvPr>
            <p:cNvCxnSpPr/>
            <p:nvPr/>
          </p:nvCxnSpPr>
          <p:spPr>
            <a:xfrm>
              <a:off x="6538495" y="5005387"/>
              <a:ext cx="299111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0B89DBF4-763D-4750-826F-EEEB4E2D202C}"/>
                </a:ext>
              </a:extLst>
            </p:cNvPr>
            <p:cNvCxnSpPr/>
            <p:nvPr/>
          </p:nvCxnSpPr>
          <p:spPr>
            <a:xfrm>
              <a:off x="7110858" y="5005387"/>
              <a:ext cx="299111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005DFD45-DEF8-4F75-B438-404395F796D2}"/>
                </a:ext>
              </a:extLst>
            </p:cNvPr>
            <p:cNvCxnSpPr/>
            <p:nvPr/>
          </p:nvCxnSpPr>
          <p:spPr>
            <a:xfrm>
              <a:off x="7683221" y="5005387"/>
              <a:ext cx="299111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ABAF4B1C-3DDA-4397-AB97-032E86575D92}"/>
                </a:ext>
              </a:extLst>
            </p:cNvPr>
            <p:cNvCxnSpPr/>
            <p:nvPr/>
          </p:nvCxnSpPr>
          <p:spPr>
            <a:xfrm>
              <a:off x="8255585" y="5005387"/>
              <a:ext cx="299111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1F4F0C7D-309E-4F6A-AE5F-E9B88B0913FE}"/>
                </a:ext>
              </a:extLst>
            </p:cNvPr>
            <p:cNvCxnSpPr/>
            <p:nvPr/>
          </p:nvCxnSpPr>
          <p:spPr>
            <a:xfrm>
              <a:off x="8827949" y="5005387"/>
              <a:ext cx="299111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59DB4A2F-0429-489D-9EE2-C0D7DDB91FCF}"/>
                </a:ext>
              </a:extLst>
            </p:cNvPr>
            <p:cNvCxnSpPr/>
            <p:nvPr/>
          </p:nvCxnSpPr>
          <p:spPr>
            <a:xfrm>
              <a:off x="9400312" y="5005387"/>
              <a:ext cx="299111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595589EC-D6A6-4833-AB3F-9091F534CDDD}"/>
                </a:ext>
              </a:extLst>
            </p:cNvPr>
            <p:cNvSpPr/>
            <p:nvPr/>
          </p:nvSpPr>
          <p:spPr>
            <a:xfrm>
              <a:off x="6265242" y="4124324"/>
              <a:ext cx="273253" cy="280668"/>
            </a:xfrm>
            <a:prstGeom prst="ellipse">
              <a:avLst/>
            </a:prstGeom>
            <a:solidFill>
              <a:srgbClr val="C00000">
                <a:alpha val="0"/>
              </a:srgb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6A8CC91D-0649-482B-AC08-B11C335E5F7B}"/>
                </a:ext>
              </a:extLst>
            </p:cNvPr>
            <p:cNvSpPr/>
            <p:nvPr/>
          </p:nvSpPr>
          <p:spPr>
            <a:xfrm>
              <a:off x="6837605" y="4124324"/>
              <a:ext cx="273253" cy="280668"/>
            </a:xfrm>
            <a:prstGeom prst="ellipse">
              <a:avLst/>
            </a:prstGeom>
            <a:solidFill>
              <a:srgbClr val="C00000">
                <a:alpha val="10000"/>
              </a:srgb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14463907-BFCD-44BE-91C0-F10975F73C66}"/>
                </a:ext>
              </a:extLst>
            </p:cNvPr>
            <p:cNvSpPr/>
            <p:nvPr/>
          </p:nvSpPr>
          <p:spPr>
            <a:xfrm>
              <a:off x="7409969" y="4124324"/>
              <a:ext cx="273253" cy="280668"/>
            </a:xfrm>
            <a:prstGeom prst="ellipse">
              <a:avLst/>
            </a:prstGeom>
            <a:solidFill>
              <a:srgbClr val="C00000">
                <a:alpha val="30000"/>
              </a:srgb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A5C87750-60DB-40C0-9CEC-58D59DC54330}"/>
                </a:ext>
              </a:extLst>
            </p:cNvPr>
            <p:cNvSpPr/>
            <p:nvPr/>
          </p:nvSpPr>
          <p:spPr>
            <a:xfrm>
              <a:off x="7982332" y="4124324"/>
              <a:ext cx="273253" cy="280668"/>
            </a:xfrm>
            <a:prstGeom prst="ellipse">
              <a:avLst/>
            </a:prstGeom>
            <a:solidFill>
              <a:srgbClr val="C00000">
                <a:alpha val="50000"/>
              </a:srgb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CD77A8FF-6771-4279-8F23-66A5B7D35EEA}"/>
                </a:ext>
              </a:extLst>
            </p:cNvPr>
            <p:cNvSpPr/>
            <p:nvPr/>
          </p:nvSpPr>
          <p:spPr>
            <a:xfrm>
              <a:off x="8554696" y="4124324"/>
              <a:ext cx="273253" cy="280668"/>
            </a:xfrm>
            <a:prstGeom prst="ellipse">
              <a:avLst/>
            </a:prstGeom>
            <a:solidFill>
              <a:srgbClr val="C00000">
                <a:alpha val="70000"/>
              </a:srgb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03B9FA2E-8AFC-4899-A295-A76DB917D58C}"/>
                </a:ext>
              </a:extLst>
            </p:cNvPr>
            <p:cNvSpPr/>
            <p:nvPr/>
          </p:nvSpPr>
          <p:spPr>
            <a:xfrm>
              <a:off x="9127059" y="4124324"/>
              <a:ext cx="273253" cy="280668"/>
            </a:xfrm>
            <a:prstGeom prst="ellipse">
              <a:avLst/>
            </a:prstGeom>
            <a:solidFill>
              <a:srgbClr val="C00000">
                <a:alpha val="79000"/>
              </a:srgbClr>
            </a:solidFill>
            <a:ln>
              <a:solidFill>
                <a:schemeClr val="dk1">
                  <a:shade val="50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0048D28C-97A6-4225-B94B-0BE5A4D26E85}"/>
                </a:ext>
              </a:extLst>
            </p:cNvPr>
            <p:cNvSpPr/>
            <p:nvPr/>
          </p:nvSpPr>
          <p:spPr>
            <a:xfrm>
              <a:off x="9699422" y="4124324"/>
              <a:ext cx="273253" cy="280668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C4AD58A1-1083-4A50-BBFA-B869E28DB2EB}"/>
                </a:ext>
              </a:extLst>
            </p:cNvPr>
            <p:cNvCxnSpPr/>
            <p:nvPr/>
          </p:nvCxnSpPr>
          <p:spPr>
            <a:xfrm flipV="1">
              <a:off x="6401868" y="4404992"/>
              <a:ext cx="0" cy="460062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4C468A00-A360-4E6B-B43E-ACDEC9FC8E62}"/>
                </a:ext>
              </a:extLst>
            </p:cNvPr>
            <p:cNvCxnSpPr/>
            <p:nvPr/>
          </p:nvCxnSpPr>
          <p:spPr>
            <a:xfrm flipV="1">
              <a:off x="6974231" y="4404992"/>
              <a:ext cx="0" cy="460062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E766E4C5-7350-4B21-ABA2-D1DF2FCC6BFC}"/>
                </a:ext>
              </a:extLst>
            </p:cNvPr>
            <p:cNvCxnSpPr/>
            <p:nvPr/>
          </p:nvCxnSpPr>
          <p:spPr>
            <a:xfrm flipV="1">
              <a:off x="7546595" y="4404992"/>
              <a:ext cx="0" cy="460062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B100E7F6-AF5B-42BF-B540-D921CFA37386}"/>
                </a:ext>
              </a:extLst>
            </p:cNvPr>
            <p:cNvCxnSpPr/>
            <p:nvPr/>
          </p:nvCxnSpPr>
          <p:spPr>
            <a:xfrm flipV="1">
              <a:off x="8118959" y="4404992"/>
              <a:ext cx="0" cy="460062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7FFACF86-E234-4E35-B649-5F5BEA8BD2B5}"/>
                </a:ext>
              </a:extLst>
            </p:cNvPr>
            <p:cNvCxnSpPr/>
            <p:nvPr/>
          </p:nvCxnSpPr>
          <p:spPr>
            <a:xfrm flipV="1">
              <a:off x="8691322" y="4404992"/>
              <a:ext cx="0" cy="460062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B01F8491-AB08-4F10-82BB-1E5F4F1B6C6E}"/>
                </a:ext>
              </a:extLst>
            </p:cNvPr>
            <p:cNvCxnSpPr/>
            <p:nvPr/>
          </p:nvCxnSpPr>
          <p:spPr>
            <a:xfrm flipV="1">
              <a:off x="9263686" y="4404992"/>
              <a:ext cx="0" cy="460062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A1CB3FCC-022A-4DC4-B955-53C3A34DA6A8}"/>
                </a:ext>
              </a:extLst>
            </p:cNvPr>
            <p:cNvSpPr/>
            <p:nvPr/>
          </p:nvSpPr>
          <p:spPr>
            <a:xfrm>
              <a:off x="6265242" y="5605781"/>
              <a:ext cx="273253" cy="280668"/>
            </a:xfrm>
            <a:prstGeom prst="ellipse">
              <a:avLst/>
            </a:prstGeom>
            <a:solidFill>
              <a:srgbClr val="C00000">
                <a:alpha val="0"/>
              </a:srgb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67C63E5F-C5DC-4969-AFE9-33E31322CBB0}"/>
                </a:ext>
              </a:extLst>
            </p:cNvPr>
            <p:cNvSpPr/>
            <p:nvPr/>
          </p:nvSpPr>
          <p:spPr>
            <a:xfrm>
              <a:off x="6837605" y="5605781"/>
              <a:ext cx="273253" cy="280668"/>
            </a:xfrm>
            <a:prstGeom prst="ellipse">
              <a:avLst/>
            </a:prstGeom>
            <a:solidFill>
              <a:srgbClr val="C00000">
                <a:alpha val="0"/>
              </a:srgb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A98567D8-FD3E-4BEB-8DF2-CD358B694F94}"/>
                </a:ext>
              </a:extLst>
            </p:cNvPr>
            <p:cNvSpPr/>
            <p:nvPr/>
          </p:nvSpPr>
          <p:spPr>
            <a:xfrm>
              <a:off x="7409969" y="5605781"/>
              <a:ext cx="273253" cy="280668"/>
            </a:xfrm>
            <a:prstGeom prst="ellipse">
              <a:avLst/>
            </a:prstGeom>
            <a:solidFill>
              <a:srgbClr val="C00000">
                <a:alpha val="10000"/>
              </a:srgb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14C367ED-EC84-4907-BDE6-50E012FA27EB}"/>
                </a:ext>
              </a:extLst>
            </p:cNvPr>
            <p:cNvSpPr/>
            <p:nvPr/>
          </p:nvSpPr>
          <p:spPr>
            <a:xfrm>
              <a:off x="7982332" y="5605781"/>
              <a:ext cx="273253" cy="280668"/>
            </a:xfrm>
            <a:prstGeom prst="ellipse">
              <a:avLst/>
            </a:prstGeom>
            <a:solidFill>
              <a:srgbClr val="C00000">
                <a:alpha val="30000"/>
              </a:srgb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C87FE594-E519-4DDC-8D3E-F18C0BE6EEBB}"/>
                </a:ext>
              </a:extLst>
            </p:cNvPr>
            <p:cNvSpPr/>
            <p:nvPr/>
          </p:nvSpPr>
          <p:spPr>
            <a:xfrm>
              <a:off x="8554696" y="5605781"/>
              <a:ext cx="273253" cy="280668"/>
            </a:xfrm>
            <a:prstGeom prst="ellipse">
              <a:avLst/>
            </a:prstGeom>
            <a:solidFill>
              <a:srgbClr val="C00000">
                <a:alpha val="50000"/>
              </a:srgb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2670ECA8-A385-4E5D-8EB8-EDBFA8D96F20}"/>
                </a:ext>
              </a:extLst>
            </p:cNvPr>
            <p:cNvSpPr/>
            <p:nvPr/>
          </p:nvSpPr>
          <p:spPr>
            <a:xfrm>
              <a:off x="9127059" y="5605781"/>
              <a:ext cx="273253" cy="280668"/>
            </a:xfrm>
            <a:prstGeom prst="ellipse">
              <a:avLst/>
            </a:prstGeom>
            <a:solidFill>
              <a:srgbClr val="C00000">
                <a:alpha val="70000"/>
              </a:srgb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3D8179CA-B154-46A3-8348-F34B537E9191}"/>
                </a:ext>
              </a:extLst>
            </p:cNvPr>
            <p:cNvSpPr/>
            <p:nvPr/>
          </p:nvSpPr>
          <p:spPr>
            <a:xfrm>
              <a:off x="9699422" y="5605781"/>
              <a:ext cx="273253" cy="280668"/>
            </a:xfrm>
            <a:prstGeom prst="ellipse">
              <a:avLst/>
            </a:prstGeom>
            <a:solidFill>
              <a:srgbClr val="C00000">
                <a:alpha val="79000"/>
              </a:srgbClr>
            </a:solidFill>
            <a:ln>
              <a:solidFill>
                <a:schemeClr val="dk1">
                  <a:shade val="50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05B8FD17-B23E-45E7-8FDF-A3A7D8298771}"/>
                </a:ext>
              </a:extLst>
            </p:cNvPr>
            <p:cNvCxnSpPr/>
            <p:nvPr/>
          </p:nvCxnSpPr>
          <p:spPr>
            <a:xfrm flipV="1">
              <a:off x="6401868" y="5145721"/>
              <a:ext cx="0" cy="46006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89E3A626-79FE-4BF4-AA1E-71D85C8935FD}"/>
                </a:ext>
              </a:extLst>
            </p:cNvPr>
            <p:cNvCxnSpPr/>
            <p:nvPr/>
          </p:nvCxnSpPr>
          <p:spPr>
            <a:xfrm flipV="1">
              <a:off x="6974231" y="5145721"/>
              <a:ext cx="0" cy="46006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54185D09-0D22-4C91-9429-70F20ED56A84}"/>
                </a:ext>
              </a:extLst>
            </p:cNvPr>
            <p:cNvCxnSpPr/>
            <p:nvPr/>
          </p:nvCxnSpPr>
          <p:spPr>
            <a:xfrm flipV="1">
              <a:off x="7546595" y="5145721"/>
              <a:ext cx="0" cy="46006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824DA8F2-6EF7-4A62-9BAE-469EED95872B}"/>
                </a:ext>
              </a:extLst>
            </p:cNvPr>
            <p:cNvCxnSpPr/>
            <p:nvPr/>
          </p:nvCxnSpPr>
          <p:spPr>
            <a:xfrm flipV="1">
              <a:off x="8118959" y="5145721"/>
              <a:ext cx="0" cy="46006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FEA65C58-4DA6-4716-BD84-3A76A70A4621}"/>
                </a:ext>
              </a:extLst>
            </p:cNvPr>
            <p:cNvCxnSpPr/>
            <p:nvPr/>
          </p:nvCxnSpPr>
          <p:spPr>
            <a:xfrm flipV="1">
              <a:off x="8691322" y="5145721"/>
              <a:ext cx="0" cy="46006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92AFFD2F-701D-4288-804C-96CA8D0FC78F}"/>
                </a:ext>
              </a:extLst>
            </p:cNvPr>
            <p:cNvCxnSpPr/>
            <p:nvPr/>
          </p:nvCxnSpPr>
          <p:spPr>
            <a:xfrm flipV="1">
              <a:off x="9263686" y="5145721"/>
              <a:ext cx="0" cy="46006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D7AB00D0-52DB-4CF8-91EE-5F10992F1C8D}"/>
                </a:ext>
              </a:extLst>
            </p:cNvPr>
            <p:cNvCxnSpPr/>
            <p:nvPr/>
          </p:nvCxnSpPr>
          <p:spPr>
            <a:xfrm flipV="1">
              <a:off x="9836048" y="5145721"/>
              <a:ext cx="0" cy="46006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C0D41B58-3CDE-401B-8752-D5A7C2EC98B5}"/>
                </a:ext>
              </a:extLst>
            </p:cNvPr>
            <p:cNvCxnSpPr/>
            <p:nvPr/>
          </p:nvCxnSpPr>
          <p:spPr>
            <a:xfrm flipV="1">
              <a:off x="9836048" y="4404992"/>
              <a:ext cx="0" cy="460062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C6144193-32BB-456B-81D0-C3EEAD4B8FDB}"/>
                </a:ext>
              </a:extLst>
            </p:cNvPr>
            <p:cNvCxnSpPr>
              <a:cxnSpLocks noChangeShapeType="1"/>
              <a:stCxn id="19" idx="5"/>
              <a:endCxn id="33" idx="1"/>
            </p:cNvCxnSpPr>
            <p:nvPr/>
          </p:nvCxnSpPr>
          <p:spPr bwMode="auto">
            <a:xfrm>
              <a:off x="6498478" y="4363889"/>
              <a:ext cx="379145" cy="1282995"/>
            </a:xfrm>
            <a:prstGeom prst="straightConnector1">
              <a:avLst/>
            </a:prstGeom>
            <a:noFill/>
            <a:ln w="19050" algn="ctr">
              <a:solidFill>
                <a:schemeClr val="tx1">
                  <a:lumMod val="50000"/>
                  <a:lumOff val="50000"/>
                </a:schemeClr>
              </a:solidFill>
              <a:prstDash val="lgDash"/>
              <a:round/>
              <a:headEnd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8EF70324-D492-4FF5-A3C7-026531ED7DC8}"/>
                </a:ext>
              </a:extLst>
            </p:cNvPr>
            <p:cNvCxnSpPr>
              <a:cxnSpLocks noChangeShapeType="1"/>
              <a:stCxn id="20" idx="5"/>
              <a:endCxn id="34" idx="1"/>
            </p:cNvCxnSpPr>
            <p:nvPr/>
          </p:nvCxnSpPr>
          <p:spPr bwMode="auto">
            <a:xfrm>
              <a:off x="7070841" y="4363889"/>
              <a:ext cx="379145" cy="1282995"/>
            </a:xfrm>
            <a:prstGeom prst="straightConnector1">
              <a:avLst/>
            </a:prstGeom>
            <a:noFill/>
            <a:ln w="19050" algn="ctr">
              <a:solidFill>
                <a:schemeClr val="tx1">
                  <a:lumMod val="50000"/>
                  <a:lumOff val="50000"/>
                </a:schemeClr>
              </a:solidFill>
              <a:prstDash val="lgDash"/>
              <a:round/>
              <a:headEnd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621CB3ED-B804-4280-8D60-908F6410AAFF}"/>
                </a:ext>
              </a:extLst>
            </p:cNvPr>
            <p:cNvCxnSpPr>
              <a:cxnSpLocks noChangeShapeType="1"/>
              <a:stCxn id="21" idx="5"/>
              <a:endCxn id="35" idx="1"/>
            </p:cNvCxnSpPr>
            <p:nvPr/>
          </p:nvCxnSpPr>
          <p:spPr bwMode="auto">
            <a:xfrm>
              <a:off x="7643205" y="4363889"/>
              <a:ext cx="379145" cy="1282995"/>
            </a:xfrm>
            <a:prstGeom prst="straightConnector1">
              <a:avLst/>
            </a:prstGeom>
            <a:noFill/>
            <a:ln w="19050" algn="ctr">
              <a:solidFill>
                <a:schemeClr val="tx1">
                  <a:lumMod val="50000"/>
                  <a:lumOff val="50000"/>
                </a:schemeClr>
              </a:solidFill>
              <a:prstDash val="lgDash"/>
              <a:round/>
              <a:headEnd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C9F72DB4-6005-4A84-A587-670D0F3CE850}"/>
                </a:ext>
              </a:extLst>
            </p:cNvPr>
            <p:cNvCxnSpPr>
              <a:cxnSpLocks noChangeShapeType="1"/>
              <a:stCxn id="22" idx="5"/>
              <a:endCxn id="36" idx="1"/>
            </p:cNvCxnSpPr>
            <p:nvPr/>
          </p:nvCxnSpPr>
          <p:spPr bwMode="auto">
            <a:xfrm>
              <a:off x="8215568" y="4363889"/>
              <a:ext cx="379145" cy="1282995"/>
            </a:xfrm>
            <a:prstGeom prst="straightConnector1">
              <a:avLst/>
            </a:prstGeom>
            <a:noFill/>
            <a:ln w="19050" algn="ctr">
              <a:solidFill>
                <a:schemeClr val="tx1">
                  <a:lumMod val="50000"/>
                  <a:lumOff val="50000"/>
                </a:schemeClr>
              </a:solidFill>
              <a:prstDash val="lgDash"/>
              <a:round/>
              <a:headEnd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D36B0654-6AA6-45A1-9274-CA48F0F058A5}"/>
                </a:ext>
              </a:extLst>
            </p:cNvPr>
            <p:cNvCxnSpPr>
              <a:cxnSpLocks noChangeShapeType="1"/>
              <a:stCxn id="23" idx="5"/>
              <a:endCxn id="37" idx="1"/>
            </p:cNvCxnSpPr>
            <p:nvPr/>
          </p:nvCxnSpPr>
          <p:spPr bwMode="auto">
            <a:xfrm>
              <a:off x="8787931" y="4363889"/>
              <a:ext cx="379145" cy="1282995"/>
            </a:xfrm>
            <a:prstGeom prst="straightConnector1">
              <a:avLst/>
            </a:prstGeom>
            <a:noFill/>
            <a:ln w="19050" algn="ctr">
              <a:solidFill>
                <a:schemeClr val="tx1">
                  <a:lumMod val="50000"/>
                  <a:lumOff val="50000"/>
                </a:schemeClr>
              </a:solidFill>
              <a:prstDash val="lgDash"/>
              <a:round/>
              <a:headEnd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999030B3-8BB5-4DE6-A386-FAA17523CB8F}"/>
                </a:ext>
              </a:extLst>
            </p:cNvPr>
            <p:cNvCxnSpPr>
              <a:cxnSpLocks noChangeShapeType="1"/>
              <a:stCxn id="24" idx="5"/>
              <a:endCxn id="38" idx="1"/>
            </p:cNvCxnSpPr>
            <p:nvPr/>
          </p:nvCxnSpPr>
          <p:spPr bwMode="auto">
            <a:xfrm>
              <a:off x="9360295" y="4363889"/>
              <a:ext cx="379144" cy="1282995"/>
            </a:xfrm>
            <a:prstGeom prst="straightConnector1">
              <a:avLst/>
            </a:prstGeom>
            <a:noFill/>
            <a:ln w="19050" algn="ctr">
              <a:solidFill>
                <a:schemeClr val="tx1">
                  <a:lumMod val="50000"/>
                  <a:lumOff val="50000"/>
                </a:schemeClr>
              </a:solidFill>
              <a:prstDash val="lgDash"/>
              <a:round/>
              <a:headEnd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C2197AE9-EB9F-4E6B-8C9B-C1045CB79D1D}"/>
              </a:ext>
            </a:extLst>
          </p:cNvPr>
          <p:cNvGrpSpPr/>
          <p:nvPr/>
        </p:nvGrpSpPr>
        <p:grpSpPr>
          <a:xfrm>
            <a:off x="1525604" y="3886199"/>
            <a:ext cx="3707433" cy="1762125"/>
            <a:chOff x="1408194" y="4124324"/>
            <a:chExt cx="3707433" cy="1762125"/>
          </a:xfrm>
        </p:grpSpPr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5F38DEBA-5A94-4E1B-B786-CBFB8C114933}"/>
                </a:ext>
              </a:extLst>
            </p:cNvPr>
            <p:cNvSpPr/>
            <p:nvPr/>
          </p:nvSpPr>
          <p:spPr>
            <a:xfrm>
              <a:off x="1408194" y="4865054"/>
              <a:ext cx="273253" cy="280668"/>
            </a:xfrm>
            <a:prstGeom prst="ellipse">
              <a:avLst/>
            </a:prstGeom>
            <a:no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7AF55FE3-D2BC-42C9-AA8A-A2987D6EB1A1}"/>
                </a:ext>
              </a:extLst>
            </p:cNvPr>
            <p:cNvSpPr/>
            <p:nvPr/>
          </p:nvSpPr>
          <p:spPr>
            <a:xfrm>
              <a:off x="1980557" y="4865054"/>
              <a:ext cx="273253" cy="280668"/>
            </a:xfrm>
            <a:prstGeom prst="ellipse">
              <a:avLst/>
            </a:prstGeom>
            <a:no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A12992EC-80E6-4F16-98F3-B7CB7AB7062B}"/>
                </a:ext>
              </a:extLst>
            </p:cNvPr>
            <p:cNvSpPr/>
            <p:nvPr/>
          </p:nvSpPr>
          <p:spPr>
            <a:xfrm>
              <a:off x="2552921" y="4865054"/>
              <a:ext cx="273253" cy="280668"/>
            </a:xfrm>
            <a:prstGeom prst="ellipse">
              <a:avLst/>
            </a:prstGeom>
            <a:no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C71FB20F-2741-4F7A-A45C-5F68618DCDD0}"/>
                </a:ext>
              </a:extLst>
            </p:cNvPr>
            <p:cNvSpPr/>
            <p:nvPr/>
          </p:nvSpPr>
          <p:spPr>
            <a:xfrm>
              <a:off x="3125284" y="4865054"/>
              <a:ext cx="273253" cy="280668"/>
            </a:xfrm>
            <a:prstGeom prst="ellipse">
              <a:avLst/>
            </a:prstGeom>
            <a:no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BD58D258-DC1D-428D-BC1B-94C6A95C1B7A}"/>
                </a:ext>
              </a:extLst>
            </p:cNvPr>
            <p:cNvSpPr/>
            <p:nvPr/>
          </p:nvSpPr>
          <p:spPr>
            <a:xfrm>
              <a:off x="3697648" y="4865054"/>
              <a:ext cx="273253" cy="280668"/>
            </a:xfrm>
            <a:prstGeom prst="ellipse">
              <a:avLst/>
            </a:prstGeom>
            <a:no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61B7EEEF-A14D-408B-90C3-8BEFF144C079}"/>
                </a:ext>
              </a:extLst>
            </p:cNvPr>
            <p:cNvSpPr/>
            <p:nvPr/>
          </p:nvSpPr>
          <p:spPr>
            <a:xfrm>
              <a:off x="4270011" y="4865054"/>
              <a:ext cx="273253" cy="280668"/>
            </a:xfrm>
            <a:prstGeom prst="ellipse">
              <a:avLst/>
            </a:prstGeom>
            <a:noFill/>
            <a:ln>
              <a:solidFill>
                <a:schemeClr val="dk1">
                  <a:shade val="50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7CF06D29-4101-44D8-A26C-6FB3076EBD5D}"/>
                </a:ext>
              </a:extLst>
            </p:cNvPr>
            <p:cNvSpPr/>
            <p:nvPr/>
          </p:nvSpPr>
          <p:spPr>
            <a:xfrm>
              <a:off x="4842374" y="4865054"/>
              <a:ext cx="273253" cy="280668"/>
            </a:xfrm>
            <a:prstGeom prst="ellipse">
              <a:avLst/>
            </a:prstGeom>
            <a:no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2591CA91-3443-4998-A1E6-DF23BF079492}"/>
                </a:ext>
              </a:extLst>
            </p:cNvPr>
            <p:cNvCxnSpPr/>
            <p:nvPr/>
          </p:nvCxnSpPr>
          <p:spPr>
            <a:xfrm>
              <a:off x="1681447" y="5005387"/>
              <a:ext cx="299111" cy="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34FA09F8-8253-4A7D-8C00-3E8E1338D52D}"/>
                </a:ext>
              </a:extLst>
            </p:cNvPr>
            <p:cNvCxnSpPr/>
            <p:nvPr/>
          </p:nvCxnSpPr>
          <p:spPr>
            <a:xfrm>
              <a:off x="2253810" y="5005387"/>
              <a:ext cx="299111" cy="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06D640BC-191E-4055-AA3A-1C31B030D106}"/>
                </a:ext>
              </a:extLst>
            </p:cNvPr>
            <p:cNvCxnSpPr/>
            <p:nvPr/>
          </p:nvCxnSpPr>
          <p:spPr>
            <a:xfrm>
              <a:off x="2826173" y="5005387"/>
              <a:ext cx="299111" cy="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4E4C8E5E-260C-461F-A811-AC5ED2B0AF9A}"/>
                </a:ext>
              </a:extLst>
            </p:cNvPr>
            <p:cNvCxnSpPr/>
            <p:nvPr/>
          </p:nvCxnSpPr>
          <p:spPr>
            <a:xfrm>
              <a:off x="3398537" y="5005387"/>
              <a:ext cx="299111" cy="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D2148076-683A-46CE-BC12-CE2E430A2C86}"/>
                </a:ext>
              </a:extLst>
            </p:cNvPr>
            <p:cNvCxnSpPr/>
            <p:nvPr/>
          </p:nvCxnSpPr>
          <p:spPr>
            <a:xfrm>
              <a:off x="3970901" y="5005387"/>
              <a:ext cx="299111" cy="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DED56C03-0296-4311-A1CB-CA58EABA857C}"/>
                </a:ext>
              </a:extLst>
            </p:cNvPr>
            <p:cNvCxnSpPr/>
            <p:nvPr/>
          </p:nvCxnSpPr>
          <p:spPr>
            <a:xfrm>
              <a:off x="4543264" y="5005387"/>
              <a:ext cx="299111" cy="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20671699-1391-4AF9-9412-16C2CD98EFD1}"/>
                </a:ext>
              </a:extLst>
            </p:cNvPr>
            <p:cNvSpPr/>
            <p:nvPr/>
          </p:nvSpPr>
          <p:spPr>
            <a:xfrm>
              <a:off x="1408194" y="4124324"/>
              <a:ext cx="273253" cy="280668"/>
            </a:xfrm>
            <a:prstGeom prst="ellipse">
              <a:avLst/>
            </a:prstGeom>
            <a:no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5939CD98-785A-489F-931C-C7D0A03F2B74}"/>
                </a:ext>
              </a:extLst>
            </p:cNvPr>
            <p:cNvSpPr/>
            <p:nvPr/>
          </p:nvSpPr>
          <p:spPr>
            <a:xfrm>
              <a:off x="1980557" y="4124324"/>
              <a:ext cx="273253" cy="280668"/>
            </a:xfrm>
            <a:prstGeom prst="ellipse">
              <a:avLst/>
            </a:prstGeom>
            <a:solidFill>
              <a:srgbClr val="C00000">
                <a:alpha val="44000"/>
              </a:srgb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39798C7A-3569-434D-92D9-C2B9C2B8B647}"/>
                </a:ext>
              </a:extLst>
            </p:cNvPr>
            <p:cNvSpPr/>
            <p:nvPr/>
          </p:nvSpPr>
          <p:spPr>
            <a:xfrm>
              <a:off x="2552921" y="4124324"/>
              <a:ext cx="273253" cy="280668"/>
            </a:xfrm>
            <a:prstGeom prst="ellipse">
              <a:avLst/>
            </a:prstGeom>
            <a:no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C1FB91E8-DAC7-4149-B0DA-0E175980152F}"/>
                </a:ext>
              </a:extLst>
            </p:cNvPr>
            <p:cNvSpPr/>
            <p:nvPr/>
          </p:nvSpPr>
          <p:spPr>
            <a:xfrm>
              <a:off x="3125284" y="4124324"/>
              <a:ext cx="273253" cy="280668"/>
            </a:xfrm>
            <a:prstGeom prst="ellipse">
              <a:avLst/>
            </a:prstGeom>
            <a:solidFill>
              <a:srgbClr val="C00000">
                <a:alpha val="18000"/>
              </a:srgb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2F8245CD-E114-44F4-A9D0-11DA00C8A45D}"/>
                </a:ext>
              </a:extLst>
            </p:cNvPr>
            <p:cNvSpPr/>
            <p:nvPr/>
          </p:nvSpPr>
          <p:spPr>
            <a:xfrm>
              <a:off x="3697648" y="4124324"/>
              <a:ext cx="273253" cy="280668"/>
            </a:xfrm>
            <a:prstGeom prst="ellipse">
              <a:avLst/>
            </a:prstGeom>
            <a:no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D2F045DF-A633-4E22-85BA-D72B3472006B}"/>
                </a:ext>
              </a:extLst>
            </p:cNvPr>
            <p:cNvSpPr/>
            <p:nvPr/>
          </p:nvSpPr>
          <p:spPr>
            <a:xfrm>
              <a:off x="4270011" y="4124324"/>
              <a:ext cx="273253" cy="280668"/>
            </a:xfrm>
            <a:prstGeom prst="ellipse">
              <a:avLst/>
            </a:prstGeom>
            <a:noFill/>
            <a:ln>
              <a:solidFill>
                <a:schemeClr val="dk1">
                  <a:shade val="50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013F02CC-57A0-46BE-9EA9-4D4F17641387}"/>
                </a:ext>
              </a:extLst>
            </p:cNvPr>
            <p:cNvSpPr/>
            <p:nvPr/>
          </p:nvSpPr>
          <p:spPr>
            <a:xfrm>
              <a:off x="4842374" y="4124324"/>
              <a:ext cx="273253" cy="280668"/>
            </a:xfrm>
            <a:prstGeom prst="ellipse">
              <a:avLst/>
            </a:prstGeom>
            <a:solidFill>
              <a:srgbClr val="C00000">
                <a:alpha val="8000"/>
              </a:srgb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FB0EA7B9-0FDC-44EE-B3CD-03D66400B281}"/>
                </a:ext>
              </a:extLst>
            </p:cNvPr>
            <p:cNvCxnSpPr/>
            <p:nvPr/>
          </p:nvCxnSpPr>
          <p:spPr>
            <a:xfrm flipV="1">
              <a:off x="1544820" y="4404992"/>
              <a:ext cx="0" cy="460062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C579CC57-1331-473F-8BC3-EB68EF8BF25D}"/>
                </a:ext>
              </a:extLst>
            </p:cNvPr>
            <p:cNvCxnSpPr/>
            <p:nvPr/>
          </p:nvCxnSpPr>
          <p:spPr>
            <a:xfrm flipV="1">
              <a:off x="2117183" y="4404992"/>
              <a:ext cx="0" cy="460062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5933AB19-6626-49E6-8F30-610C4CEAC9EA}"/>
                </a:ext>
              </a:extLst>
            </p:cNvPr>
            <p:cNvCxnSpPr/>
            <p:nvPr/>
          </p:nvCxnSpPr>
          <p:spPr>
            <a:xfrm flipV="1">
              <a:off x="2689547" y="4404992"/>
              <a:ext cx="0" cy="460062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BBD2B476-96BA-45EF-BCE1-99A6CACAA6B7}"/>
                </a:ext>
              </a:extLst>
            </p:cNvPr>
            <p:cNvCxnSpPr/>
            <p:nvPr/>
          </p:nvCxnSpPr>
          <p:spPr>
            <a:xfrm flipV="1">
              <a:off x="3261911" y="4404992"/>
              <a:ext cx="0" cy="460062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505317F0-49FB-4CD8-9BFF-FC1790A7A09C}"/>
                </a:ext>
              </a:extLst>
            </p:cNvPr>
            <p:cNvCxnSpPr/>
            <p:nvPr/>
          </p:nvCxnSpPr>
          <p:spPr>
            <a:xfrm flipV="1">
              <a:off x="3834274" y="4404992"/>
              <a:ext cx="0" cy="460062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31B44C11-82D8-4D89-A433-B146695BAC60}"/>
                </a:ext>
              </a:extLst>
            </p:cNvPr>
            <p:cNvCxnSpPr/>
            <p:nvPr/>
          </p:nvCxnSpPr>
          <p:spPr>
            <a:xfrm flipV="1">
              <a:off x="4406638" y="4404992"/>
              <a:ext cx="0" cy="460062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2E1674E8-54D3-4522-93E2-7BD63E0E3EF6}"/>
                </a:ext>
              </a:extLst>
            </p:cNvPr>
            <p:cNvSpPr/>
            <p:nvPr/>
          </p:nvSpPr>
          <p:spPr>
            <a:xfrm>
              <a:off x="1408194" y="5605781"/>
              <a:ext cx="273253" cy="280668"/>
            </a:xfrm>
            <a:prstGeom prst="ellipse">
              <a:avLst/>
            </a:prstGeom>
            <a:no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CA22F0B6-D2BC-431A-9EEB-8B4F55F70848}"/>
                </a:ext>
              </a:extLst>
            </p:cNvPr>
            <p:cNvSpPr/>
            <p:nvPr/>
          </p:nvSpPr>
          <p:spPr>
            <a:xfrm>
              <a:off x="1980557" y="5605781"/>
              <a:ext cx="273253" cy="280668"/>
            </a:xfrm>
            <a:prstGeom prst="ellipse">
              <a:avLst/>
            </a:prstGeom>
            <a:no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E726F1E8-6A01-44B4-8B10-E29D521A5784}"/>
                </a:ext>
              </a:extLst>
            </p:cNvPr>
            <p:cNvSpPr/>
            <p:nvPr/>
          </p:nvSpPr>
          <p:spPr>
            <a:xfrm>
              <a:off x="2552921" y="5605781"/>
              <a:ext cx="273253" cy="280668"/>
            </a:xfrm>
            <a:prstGeom prst="ellipse">
              <a:avLst/>
            </a:prstGeom>
            <a:no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79F492F6-151B-4F10-BF13-79A6D4845BF9}"/>
                </a:ext>
              </a:extLst>
            </p:cNvPr>
            <p:cNvSpPr/>
            <p:nvPr/>
          </p:nvSpPr>
          <p:spPr>
            <a:xfrm>
              <a:off x="3125284" y="5605781"/>
              <a:ext cx="273253" cy="280668"/>
            </a:xfrm>
            <a:prstGeom prst="ellipse">
              <a:avLst/>
            </a:prstGeom>
            <a:no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10B0BFC4-EFF0-48C0-9092-223B07114660}"/>
                </a:ext>
              </a:extLst>
            </p:cNvPr>
            <p:cNvSpPr/>
            <p:nvPr/>
          </p:nvSpPr>
          <p:spPr>
            <a:xfrm>
              <a:off x="3697648" y="5605781"/>
              <a:ext cx="273253" cy="280668"/>
            </a:xfrm>
            <a:prstGeom prst="ellipse">
              <a:avLst/>
            </a:prstGeom>
            <a:no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9975C9F4-3BEB-4A72-9655-14C1ADD45CCF}"/>
                </a:ext>
              </a:extLst>
            </p:cNvPr>
            <p:cNvSpPr/>
            <p:nvPr/>
          </p:nvSpPr>
          <p:spPr>
            <a:xfrm>
              <a:off x="4270011" y="5605781"/>
              <a:ext cx="273253" cy="280668"/>
            </a:xfrm>
            <a:prstGeom prst="ellipse">
              <a:avLst/>
            </a:prstGeom>
            <a:no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8D0B2D10-6912-4F59-8F45-42C92F03F608}"/>
                </a:ext>
              </a:extLst>
            </p:cNvPr>
            <p:cNvSpPr/>
            <p:nvPr/>
          </p:nvSpPr>
          <p:spPr>
            <a:xfrm>
              <a:off x="4842374" y="5605781"/>
              <a:ext cx="273253" cy="280668"/>
            </a:xfrm>
            <a:prstGeom prst="ellipse">
              <a:avLst/>
            </a:prstGeom>
            <a:noFill/>
            <a:ln>
              <a:solidFill>
                <a:schemeClr val="dk1">
                  <a:shade val="50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E24E3020-435D-4DEF-84EE-33C9E4083387}"/>
                </a:ext>
              </a:extLst>
            </p:cNvPr>
            <p:cNvCxnSpPr/>
            <p:nvPr/>
          </p:nvCxnSpPr>
          <p:spPr>
            <a:xfrm flipV="1">
              <a:off x="1544820" y="5145721"/>
              <a:ext cx="0" cy="46006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4D619C19-0618-45F5-95E6-9AB20EB18DC6}"/>
                </a:ext>
              </a:extLst>
            </p:cNvPr>
            <p:cNvCxnSpPr/>
            <p:nvPr/>
          </p:nvCxnSpPr>
          <p:spPr>
            <a:xfrm flipV="1">
              <a:off x="2117183" y="5145721"/>
              <a:ext cx="0" cy="46006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886B01E5-391F-404F-A3D7-9A860806A8DC}"/>
                </a:ext>
              </a:extLst>
            </p:cNvPr>
            <p:cNvCxnSpPr/>
            <p:nvPr/>
          </p:nvCxnSpPr>
          <p:spPr>
            <a:xfrm flipV="1">
              <a:off x="2689547" y="5145721"/>
              <a:ext cx="0" cy="46006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1F8BC303-93EE-443A-AAA1-D72CCE465A1A}"/>
                </a:ext>
              </a:extLst>
            </p:cNvPr>
            <p:cNvCxnSpPr/>
            <p:nvPr/>
          </p:nvCxnSpPr>
          <p:spPr>
            <a:xfrm flipV="1">
              <a:off x="3261911" y="5145721"/>
              <a:ext cx="0" cy="46006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C42AC1BF-8132-445A-A64A-641DAD8C5AB9}"/>
                </a:ext>
              </a:extLst>
            </p:cNvPr>
            <p:cNvCxnSpPr/>
            <p:nvPr/>
          </p:nvCxnSpPr>
          <p:spPr>
            <a:xfrm flipV="1">
              <a:off x="3834274" y="5145721"/>
              <a:ext cx="0" cy="46006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C63B79FE-9BD5-4D16-9CB0-9ABAC39EBD3A}"/>
                </a:ext>
              </a:extLst>
            </p:cNvPr>
            <p:cNvCxnSpPr/>
            <p:nvPr/>
          </p:nvCxnSpPr>
          <p:spPr>
            <a:xfrm flipV="1">
              <a:off x="4406638" y="5145721"/>
              <a:ext cx="0" cy="46006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>
              <a:extLst>
                <a:ext uri="{FF2B5EF4-FFF2-40B4-BE49-F238E27FC236}">
                  <a16:creationId xmlns:a16="http://schemas.microsoft.com/office/drawing/2014/main" id="{69B68226-7D0A-4A96-A717-121AC19250A5}"/>
                </a:ext>
              </a:extLst>
            </p:cNvPr>
            <p:cNvCxnSpPr/>
            <p:nvPr/>
          </p:nvCxnSpPr>
          <p:spPr>
            <a:xfrm flipV="1">
              <a:off x="4979000" y="5145721"/>
              <a:ext cx="0" cy="46006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F09D6801-635A-4A7F-B49D-3D905DE5D8D1}"/>
                </a:ext>
              </a:extLst>
            </p:cNvPr>
            <p:cNvCxnSpPr/>
            <p:nvPr/>
          </p:nvCxnSpPr>
          <p:spPr>
            <a:xfrm flipV="1">
              <a:off x="4979000" y="4404992"/>
              <a:ext cx="0" cy="460062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5" name="TextBox 94">
            <a:extLst>
              <a:ext uri="{FF2B5EF4-FFF2-40B4-BE49-F238E27FC236}">
                <a16:creationId xmlns:a16="http://schemas.microsoft.com/office/drawing/2014/main" id="{EE6F9814-A0FC-4E93-A6F7-815651CBAE9C}"/>
              </a:ext>
            </a:extLst>
          </p:cNvPr>
          <p:cNvSpPr txBox="1"/>
          <p:nvPr/>
        </p:nvSpPr>
        <p:spPr>
          <a:xfrm>
            <a:off x="2806957" y="5807632"/>
            <a:ext cx="927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Training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F7D9DE30-BE1E-4B4D-967C-F0C0812A660B}"/>
              </a:ext>
            </a:extLst>
          </p:cNvPr>
          <p:cNvSpPr txBox="1"/>
          <p:nvPr/>
        </p:nvSpPr>
        <p:spPr>
          <a:xfrm>
            <a:off x="7389583" y="5807632"/>
            <a:ext cx="1065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Decoding</a:t>
            </a:r>
          </a:p>
        </p:txBody>
      </p:sp>
    </p:spTree>
    <p:extLst>
      <p:ext uri="{BB962C8B-B14F-4D97-AF65-F5344CB8AC3E}">
        <p14:creationId xmlns:p14="http://schemas.microsoft.com/office/powerpoint/2010/main" val="4293218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Motivation: Exposure Bias Problem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9309AD0-771B-4D7A-B3DF-FE1C28B2AD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6576894"/>
              </p:ext>
            </p:extLst>
          </p:nvPr>
        </p:nvGraphicFramePr>
        <p:xfrm>
          <a:off x="0" y="0"/>
          <a:ext cx="12192000" cy="3362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3572353812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640428631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823644170"/>
                    </a:ext>
                  </a:extLst>
                </a:gridCol>
                <a:gridCol w="2747228">
                  <a:extLst>
                    <a:ext uri="{9D8B030D-6E8A-4147-A177-3AD203B41FA5}">
                      <a16:colId xmlns:a16="http://schemas.microsoft.com/office/drawing/2014/main" val="3517466769"/>
                    </a:ext>
                  </a:extLst>
                </a:gridCol>
                <a:gridCol w="2129572">
                  <a:extLst>
                    <a:ext uri="{9D8B030D-6E8A-4147-A177-3AD203B41FA5}">
                      <a16:colId xmlns:a16="http://schemas.microsoft.com/office/drawing/2014/main" val="250519142"/>
                    </a:ext>
                  </a:extLst>
                </a:gridCol>
              </a:tblGrid>
              <a:tr h="33624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latin typeface="+mj-lt"/>
                        </a:rPr>
                        <a:t>NMT</a:t>
                      </a:r>
                      <a:r>
                        <a:rPr lang="en-US" sz="1600" baseline="0" dirty="0" smtClean="0">
                          <a:latin typeface="+mj-lt"/>
                        </a:rPr>
                        <a:t> </a:t>
                      </a:r>
                      <a:r>
                        <a:rPr lang="en-US" sz="1600" dirty="0" smtClean="0">
                          <a:latin typeface="+mj-lt"/>
                        </a:rPr>
                        <a:t>Overview</a:t>
                      </a:r>
                      <a:endParaRPr lang="en-US" sz="1600" dirty="0">
                        <a:latin typeface="+mj-lt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Iterative Back-Translation </a:t>
                      </a:r>
                      <a:endParaRPr lang="en-US" sz="1600" dirty="0">
                        <a:latin typeface="+mj-lt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Agreement Regularization </a:t>
                      </a:r>
                      <a:endParaRPr lang="en-US" sz="1600" dirty="0">
                        <a:latin typeface="+mj-lt"/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SMT as Posterior Regularization </a:t>
                      </a:r>
                      <a:endParaRPr lang="en-US" sz="1600" dirty="0">
                        <a:latin typeface="+mj-lt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Summary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9873791"/>
                  </a:ext>
                </a:extLst>
              </a:tr>
            </a:tbl>
          </a:graphicData>
        </a:graphic>
      </p:graphicFrame>
      <p:sp>
        <p:nvSpPr>
          <p:cNvPr id="5" name="Content Placeholder 2"/>
          <p:cNvSpPr txBox="1">
            <a:spLocks/>
          </p:cNvSpPr>
          <p:nvPr/>
        </p:nvSpPr>
        <p:spPr>
          <a:xfrm>
            <a:off x="838200" y="1796574"/>
            <a:ext cx="5015223" cy="43803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latin typeface="+mj-lt"/>
              </a:rPr>
              <a:t>Translate</a:t>
            </a:r>
            <a:r>
              <a:rPr lang="zh-CN" altLang="en-US" sz="2400" dirty="0" smtClean="0">
                <a:latin typeface="+mj-lt"/>
              </a:rPr>
              <a:t> </a:t>
            </a:r>
            <a:r>
              <a:rPr lang="en-US" altLang="zh-CN" sz="2400" dirty="0" smtClean="0">
                <a:latin typeface="+mj-lt"/>
              </a:rPr>
              <a:t>from</a:t>
            </a:r>
            <a:r>
              <a:rPr lang="zh-CN" altLang="en-US" sz="2400" dirty="0" smtClean="0">
                <a:latin typeface="+mj-lt"/>
              </a:rPr>
              <a:t> </a:t>
            </a:r>
            <a:r>
              <a:rPr lang="en-US" altLang="zh-CN" sz="2400" dirty="0" smtClean="0">
                <a:latin typeface="+mj-lt"/>
              </a:rPr>
              <a:t>Left</a:t>
            </a:r>
            <a:r>
              <a:rPr lang="zh-CN" altLang="en-US" sz="2400" dirty="0" smtClean="0">
                <a:latin typeface="+mj-lt"/>
              </a:rPr>
              <a:t> </a:t>
            </a:r>
            <a:r>
              <a:rPr lang="en-US" altLang="zh-CN" sz="2400" dirty="0" smtClean="0">
                <a:latin typeface="+mj-lt"/>
              </a:rPr>
              <a:t>to</a:t>
            </a:r>
            <a:r>
              <a:rPr lang="zh-CN" altLang="en-US" sz="2400" dirty="0" smtClean="0">
                <a:latin typeface="+mj-lt"/>
              </a:rPr>
              <a:t> </a:t>
            </a:r>
            <a:r>
              <a:rPr lang="en-US" altLang="zh-CN" sz="2400" dirty="0" smtClean="0">
                <a:latin typeface="+mj-lt"/>
              </a:rPr>
              <a:t>Right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400" dirty="0" smtClean="0">
              <a:latin typeface="+mj-lt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400" dirty="0" smtClean="0">
              <a:latin typeface="+mj-lt"/>
            </a:endParaRPr>
          </a:p>
          <a:p>
            <a:endParaRPr lang="en-US" sz="2400" dirty="0" smtClean="0">
              <a:latin typeface="+mj-lt"/>
            </a:endParaRPr>
          </a:p>
          <a:p>
            <a:pPr marL="0" indent="0">
              <a:buNone/>
            </a:pPr>
            <a:endParaRPr lang="en-US" sz="2400" dirty="0" smtClean="0">
              <a:latin typeface="+mj-lt"/>
            </a:endParaRPr>
          </a:p>
          <a:p>
            <a:r>
              <a:rPr lang="en-US" sz="2400" dirty="0" smtClean="0">
                <a:latin typeface="+mj-lt"/>
              </a:rPr>
              <a:t>Translate from Right to Left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3200" dirty="0" smtClean="0">
              <a:latin typeface="Calibri Light" panose="020F0302020204030204" pitchFamily="34" charset="0"/>
            </a:endParaRPr>
          </a:p>
          <a:p>
            <a:endParaRPr lang="en-US" sz="3200" dirty="0">
              <a:latin typeface="Calibri Light" panose="020F030202020403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FC273F-0EB6-45AA-A45D-99B86C8DF880}"/>
              </a:ext>
            </a:extLst>
          </p:cNvPr>
          <p:cNvSpPr/>
          <p:nvPr/>
        </p:nvSpPr>
        <p:spPr>
          <a:xfrm>
            <a:off x="1074513" y="2116493"/>
            <a:ext cx="459395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+mj-lt"/>
              </a:rPr>
              <a:t>Louis told KGO that Frank, who used to work as a cook in Boston, </a:t>
            </a:r>
            <a:r>
              <a:rPr lang="en-US" altLang="zh-CN" sz="2000" dirty="0">
                <a:solidFill>
                  <a:srgbClr val="FF0000"/>
                </a:solidFill>
                <a:latin typeface="+mj-lt"/>
              </a:rPr>
              <a:t>had found a job in a restaurant.</a:t>
            </a:r>
            <a:endParaRPr lang="en-US" sz="2000" dirty="0">
              <a:latin typeface="+mj-lt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EC8B83C-A340-40DD-9A75-44789F2F0A6C}"/>
              </a:ext>
            </a:extLst>
          </p:cNvPr>
          <p:cNvSpPr/>
          <p:nvPr/>
        </p:nvSpPr>
        <p:spPr>
          <a:xfrm>
            <a:off x="1079901" y="4423256"/>
            <a:ext cx="395950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rgbClr val="FF0000"/>
                </a:solidFill>
                <a:latin typeface="+mj-lt"/>
              </a:rPr>
              <a:t>Louis told KGO, </a:t>
            </a:r>
            <a:r>
              <a:rPr lang="en-US" altLang="zh-CN" sz="2000" dirty="0">
                <a:latin typeface="+mj-lt"/>
              </a:rPr>
              <a:t>had found a job as a pipeline chef at a restaurant in San Francisco . </a:t>
            </a:r>
            <a:endParaRPr lang="en-US" sz="2000" dirty="0">
              <a:latin typeface="+mj-lt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F9C0470-5DC0-4102-A19D-A9B4704C6712}"/>
              </a:ext>
            </a:extLst>
          </p:cNvPr>
          <p:cNvGrpSpPr/>
          <p:nvPr/>
        </p:nvGrpSpPr>
        <p:grpSpPr>
          <a:xfrm>
            <a:off x="6237653" y="4067182"/>
            <a:ext cx="4516100" cy="2036311"/>
            <a:chOff x="6578095" y="4182923"/>
            <a:chExt cx="4516100" cy="203631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E89E607-6F36-4706-B779-BF04EF0F318C}"/>
                </a:ext>
              </a:extLst>
            </p:cNvPr>
            <p:cNvSpPr/>
            <p:nvPr/>
          </p:nvSpPr>
          <p:spPr>
            <a:xfrm>
              <a:off x="6668044" y="5696014"/>
              <a:ext cx="4212903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400" dirty="0">
                  <a:latin typeface="+mj-lt"/>
                </a:rPr>
                <a:t>Louis </a:t>
              </a:r>
              <a:r>
                <a:rPr lang="zh-CN" altLang="en-US" sz="1400" dirty="0">
                  <a:latin typeface="+mj-lt"/>
                </a:rPr>
                <a:t>对 </a:t>
              </a:r>
              <a:r>
                <a:rPr lang="en-US" altLang="zh-CN" sz="1400" dirty="0">
                  <a:latin typeface="+mj-lt"/>
                </a:rPr>
                <a:t>KGO </a:t>
              </a:r>
              <a:r>
                <a:rPr lang="zh-CN" altLang="en-US" sz="1400" dirty="0">
                  <a:latin typeface="+mj-lt"/>
                </a:rPr>
                <a:t>表示 </a:t>
              </a:r>
              <a:r>
                <a:rPr lang="en-US" altLang="zh-CN" sz="1400" dirty="0">
                  <a:latin typeface="+mj-lt"/>
                </a:rPr>
                <a:t>, </a:t>
              </a:r>
              <a:r>
                <a:rPr lang="zh-CN" altLang="en-US" sz="1400" dirty="0">
                  <a:latin typeface="+mj-lt"/>
                </a:rPr>
                <a:t>之前 在 波士顿 做 厨师 的 </a:t>
              </a:r>
              <a:r>
                <a:rPr lang="en-US" altLang="zh-CN" sz="1400" b="1" dirty="0">
                  <a:solidFill>
                    <a:srgbClr val="FF0000"/>
                  </a:solidFill>
                  <a:latin typeface="+mj-lt"/>
                </a:rPr>
                <a:t>Frank</a:t>
              </a:r>
              <a:r>
                <a:rPr lang="en-US" altLang="zh-CN" sz="1400" dirty="0">
                  <a:latin typeface="+mj-lt"/>
                </a:rPr>
                <a:t> </a:t>
              </a:r>
              <a:r>
                <a:rPr lang="zh-CN" altLang="en-US" sz="1400" dirty="0">
                  <a:latin typeface="+mj-lt"/>
                </a:rPr>
                <a:t>在 旧金山 的 餐馆 找到 一 份 流水线 厨师 的 工作 </a:t>
              </a:r>
              <a:r>
                <a:rPr lang="en-US" altLang="zh-CN" sz="1400" dirty="0">
                  <a:latin typeface="+mj-lt"/>
                </a:rPr>
                <a:t>.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2937CFB-38F4-4F10-8DCE-93494A03FC4F}"/>
                </a:ext>
              </a:extLst>
            </p:cNvPr>
            <p:cNvSpPr/>
            <p:nvPr/>
          </p:nvSpPr>
          <p:spPr>
            <a:xfrm>
              <a:off x="6581741" y="4182923"/>
              <a:ext cx="4512454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>
                  <a:latin typeface="+mj-lt"/>
                </a:rPr>
                <a:t>.  Francisco San   in restaurant a       at    </a:t>
              </a:r>
              <a:r>
                <a:rPr lang="en-US" altLang="zh-CN" sz="1600" dirty="0">
                  <a:latin typeface="+mj-lt"/>
                </a:rPr>
                <a:t>chef pipeline</a:t>
              </a:r>
              <a:endParaRPr lang="en-US" sz="1600" dirty="0">
                <a:latin typeface="+mj-lt"/>
              </a:endParaRP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478B888E-8FC6-4EF7-9F88-397D4396C0E9}"/>
                </a:ext>
              </a:extLst>
            </p:cNvPr>
            <p:cNvGrpSpPr/>
            <p:nvPr/>
          </p:nvGrpSpPr>
          <p:grpSpPr>
            <a:xfrm>
              <a:off x="6578095" y="4574917"/>
              <a:ext cx="4242584" cy="994781"/>
              <a:chOff x="6513116" y="1881048"/>
              <a:chExt cx="4242584" cy="994781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A6B2FA1F-455C-42DA-AD37-8199C4FC5C51}"/>
                  </a:ext>
                </a:extLst>
              </p:cNvPr>
              <p:cNvSpPr/>
              <p:nvPr/>
            </p:nvSpPr>
            <p:spPr>
              <a:xfrm>
                <a:off x="6542797" y="2077811"/>
                <a:ext cx="4212903" cy="359096"/>
              </a:xfrm>
              <a:prstGeom prst="rect">
                <a:avLst/>
              </a:prstGeom>
              <a:solidFill>
                <a:srgbClr val="F9E5E5"/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288F21E7-89B2-4F44-8CA0-5A5F33D6A274}"/>
                  </a:ext>
                </a:extLst>
              </p:cNvPr>
              <p:cNvSpPr/>
              <p:nvPr/>
            </p:nvSpPr>
            <p:spPr>
              <a:xfrm>
                <a:off x="6547560" y="2155369"/>
                <a:ext cx="205740" cy="20574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F36AE7F7-BF3A-4000-A46B-5561E8E842C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650430" y="1881048"/>
                <a:ext cx="0" cy="27432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72B6DABF-2A56-4E31-952C-B29C012C270A}"/>
                  </a:ext>
                </a:extLst>
              </p:cNvPr>
              <p:cNvSpPr/>
              <p:nvPr/>
            </p:nvSpPr>
            <p:spPr>
              <a:xfrm>
                <a:off x="7034660" y="2155368"/>
                <a:ext cx="205740" cy="20574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B0EC8129-8255-4EED-9EBF-8BA18375DDE4}"/>
                  </a:ext>
                </a:extLst>
              </p:cNvPr>
              <p:cNvCxnSpPr>
                <a:stCxn id="13" idx="6"/>
                <a:endCxn id="15" idx="2"/>
              </p:cNvCxnSpPr>
              <p:nvPr/>
            </p:nvCxnSpPr>
            <p:spPr>
              <a:xfrm flipV="1">
                <a:off x="6753300" y="2258238"/>
                <a:ext cx="281360" cy="1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4F59FE31-19DB-4225-894F-4BD01F5068F3}"/>
                  </a:ext>
                </a:extLst>
              </p:cNvPr>
              <p:cNvCxnSpPr/>
              <p:nvPr/>
            </p:nvCxnSpPr>
            <p:spPr>
              <a:xfrm>
                <a:off x="6585115" y="2431121"/>
                <a:ext cx="4114800" cy="0"/>
              </a:xfrm>
              <a:prstGeom prst="line">
                <a:avLst/>
              </a:prstGeom>
              <a:ln w="15875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E67C4726-DE30-4CE7-9B65-E917F5C5ADC2}"/>
                  </a:ext>
                </a:extLst>
              </p:cNvPr>
              <p:cNvSpPr/>
              <p:nvPr/>
            </p:nvSpPr>
            <p:spPr>
              <a:xfrm>
                <a:off x="7515030" y="2155368"/>
                <a:ext cx="205740" cy="20574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83B871D4-113C-4D71-94AE-C3D3A2969E63}"/>
                  </a:ext>
                </a:extLst>
              </p:cNvPr>
              <p:cNvCxnSpPr>
                <a:stCxn id="15" idx="6"/>
                <a:endCxn id="18" idx="2"/>
              </p:cNvCxnSpPr>
              <p:nvPr/>
            </p:nvCxnSpPr>
            <p:spPr>
              <a:xfrm>
                <a:off x="7240400" y="2258238"/>
                <a:ext cx="274630" cy="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55A2685A-C9C4-4523-92EC-C86EEF35ED98}"/>
                  </a:ext>
                </a:extLst>
              </p:cNvPr>
              <p:cNvSpPr/>
              <p:nvPr/>
            </p:nvSpPr>
            <p:spPr>
              <a:xfrm>
                <a:off x="7992258" y="2155369"/>
                <a:ext cx="205740" cy="20574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37691930-7366-4B4B-8EA6-608D80557013}"/>
                  </a:ext>
                </a:extLst>
              </p:cNvPr>
              <p:cNvCxnSpPr>
                <a:cxnSpLocks/>
                <a:stCxn id="20" idx="0"/>
              </p:cNvCxnSpPr>
              <p:nvPr/>
            </p:nvCxnSpPr>
            <p:spPr>
              <a:xfrm flipV="1">
                <a:off x="8095128" y="1884193"/>
                <a:ext cx="0" cy="27432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3DF67BDF-1AEF-4E8D-80E8-05C971B3A6B0}"/>
                  </a:ext>
                </a:extLst>
              </p:cNvPr>
              <p:cNvSpPr/>
              <p:nvPr/>
            </p:nvSpPr>
            <p:spPr>
              <a:xfrm>
                <a:off x="8493647" y="2155369"/>
                <a:ext cx="205740" cy="20574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7B9EBAFA-453A-4B14-9EFC-7B8A9A54B80D}"/>
                  </a:ext>
                </a:extLst>
              </p:cNvPr>
              <p:cNvCxnSpPr>
                <a:cxnSpLocks/>
                <a:stCxn id="22" idx="0"/>
              </p:cNvCxnSpPr>
              <p:nvPr/>
            </p:nvCxnSpPr>
            <p:spPr>
              <a:xfrm flipV="1">
                <a:off x="8596517" y="1884193"/>
                <a:ext cx="0" cy="27432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B0D19478-7AD7-4CB3-9A26-1547D1B48DBA}"/>
                  </a:ext>
                </a:extLst>
              </p:cNvPr>
              <p:cNvSpPr/>
              <p:nvPr/>
            </p:nvSpPr>
            <p:spPr>
              <a:xfrm>
                <a:off x="8995036" y="2155369"/>
                <a:ext cx="205740" cy="20574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DC84DD6C-DAC8-4DA0-9E0B-0B926EE3C37C}"/>
                  </a:ext>
                </a:extLst>
              </p:cNvPr>
              <p:cNvCxnSpPr>
                <a:cxnSpLocks/>
                <a:stCxn id="24" idx="0"/>
              </p:cNvCxnSpPr>
              <p:nvPr/>
            </p:nvCxnSpPr>
            <p:spPr>
              <a:xfrm flipH="1" flipV="1">
                <a:off x="9096892" y="1884193"/>
                <a:ext cx="0" cy="27432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24E36417-5EDD-4DFB-8CD4-E5B3B4A55A55}"/>
                  </a:ext>
                </a:extLst>
              </p:cNvPr>
              <p:cNvSpPr/>
              <p:nvPr/>
            </p:nvSpPr>
            <p:spPr>
              <a:xfrm>
                <a:off x="9496425" y="2155369"/>
                <a:ext cx="205740" cy="20574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F61783CF-4065-43F3-99A5-0B5DD310CA7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9597910" y="1881048"/>
                <a:ext cx="0" cy="27432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9EFB3C35-5B36-46B8-926D-D36982FAED48}"/>
                  </a:ext>
                </a:extLst>
              </p:cNvPr>
              <p:cNvSpPr/>
              <p:nvPr/>
            </p:nvSpPr>
            <p:spPr>
              <a:xfrm>
                <a:off x="9959501" y="2155369"/>
                <a:ext cx="205740" cy="20574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01DFA28B-4EEC-4639-B820-A0ED3ACE7A08}"/>
                  </a:ext>
                </a:extLst>
              </p:cNvPr>
              <p:cNvCxnSpPr>
                <a:cxnSpLocks/>
                <a:stCxn id="28" idx="0"/>
              </p:cNvCxnSpPr>
              <p:nvPr/>
            </p:nvCxnSpPr>
            <p:spPr>
              <a:xfrm flipV="1">
                <a:off x="10062370" y="1884193"/>
                <a:ext cx="0" cy="27432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2F5EA89E-918D-40F8-8A55-BB59A21CE823}"/>
                  </a:ext>
                </a:extLst>
              </p:cNvPr>
              <p:cNvSpPr/>
              <p:nvPr/>
            </p:nvSpPr>
            <p:spPr>
              <a:xfrm>
                <a:off x="10453637" y="2155369"/>
                <a:ext cx="205740" cy="20574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DAE6469D-649A-46F7-BDDB-00CACBCFCC73}"/>
                  </a:ext>
                </a:extLst>
              </p:cNvPr>
              <p:cNvCxnSpPr>
                <a:cxnSpLocks/>
                <a:stCxn id="30" idx="0"/>
              </p:cNvCxnSpPr>
              <p:nvPr/>
            </p:nvCxnSpPr>
            <p:spPr>
              <a:xfrm flipV="1">
                <a:off x="10556506" y="1884193"/>
                <a:ext cx="0" cy="27432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8658E9CE-0571-40D7-BB77-3EEF7149722B}"/>
                  </a:ext>
                </a:extLst>
              </p:cNvPr>
              <p:cNvCxnSpPr>
                <a:stCxn id="18" idx="6"/>
                <a:endCxn id="20" idx="2"/>
              </p:cNvCxnSpPr>
              <p:nvPr/>
            </p:nvCxnSpPr>
            <p:spPr>
              <a:xfrm>
                <a:off x="7720770" y="2258238"/>
                <a:ext cx="271488" cy="1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06447E5C-3097-46BB-8112-737BFFB48E3B}"/>
                  </a:ext>
                </a:extLst>
              </p:cNvPr>
              <p:cNvCxnSpPr>
                <a:stCxn id="20" idx="6"/>
                <a:endCxn id="22" idx="2"/>
              </p:cNvCxnSpPr>
              <p:nvPr/>
            </p:nvCxnSpPr>
            <p:spPr>
              <a:xfrm>
                <a:off x="8197998" y="2258239"/>
                <a:ext cx="295649" cy="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ADC1645B-39BD-4A25-AAD5-2C2F6157CBA5}"/>
                  </a:ext>
                </a:extLst>
              </p:cNvPr>
              <p:cNvCxnSpPr>
                <a:stCxn id="22" idx="6"/>
                <a:endCxn id="24" idx="2"/>
              </p:cNvCxnSpPr>
              <p:nvPr/>
            </p:nvCxnSpPr>
            <p:spPr>
              <a:xfrm>
                <a:off x="8699387" y="2258239"/>
                <a:ext cx="295649" cy="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Arrow Connector 34">
                <a:extLst>
                  <a:ext uri="{FF2B5EF4-FFF2-40B4-BE49-F238E27FC236}">
                    <a16:creationId xmlns:a16="http://schemas.microsoft.com/office/drawing/2014/main" id="{EFBE9A2B-5A96-45E4-AD4E-01E34CB488AF}"/>
                  </a:ext>
                </a:extLst>
              </p:cNvPr>
              <p:cNvCxnSpPr>
                <a:stCxn id="24" idx="6"/>
                <a:endCxn id="26" idx="2"/>
              </p:cNvCxnSpPr>
              <p:nvPr/>
            </p:nvCxnSpPr>
            <p:spPr>
              <a:xfrm>
                <a:off x="9200776" y="2258239"/>
                <a:ext cx="295649" cy="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Arrow Connector 35">
                <a:extLst>
                  <a:ext uri="{FF2B5EF4-FFF2-40B4-BE49-F238E27FC236}">
                    <a16:creationId xmlns:a16="http://schemas.microsoft.com/office/drawing/2014/main" id="{34D29662-28DE-47DC-8A19-527443A6777E}"/>
                  </a:ext>
                </a:extLst>
              </p:cNvPr>
              <p:cNvCxnSpPr>
                <a:stCxn id="26" idx="6"/>
                <a:endCxn id="28" idx="2"/>
              </p:cNvCxnSpPr>
              <p:nvPr/>
            </p:nvCxnSpPr>
            <p:spPr>
              <a:xfrm>
                <a:off x="9702165" y="2258239"/>
                <a:ext cx="257336" cy="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7ADD1128-7750-426C-9DDC-2EF44ADDC64A}"/>
                  </a:ext>
                </a:extLst>
              </p:cNvPr>
              <p:cNvCxnSpPr>
                <a:stCxn id="28" idx="6"/>
                <a:endCxn id="30" idx="2"/>
              </p:cNvCxnSpPr>
              <p:nvPr/>
            </p:nvCxnSpPr>
            <p:spPr>
              <a:xfrm>
                <a:off x="10165241" y="2258239"/>
                <a:ext cx="288396" cy="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E30D4F62-736D-4ACF-A47D-B80A6DB5C9CE}"/>
                      </a:ext>
                    </a:extLst>
                  </p:cNvPr>
                  <p:cNvSpPr txBox="1"/>
                  <p:nvPr/>
                </p:nvSpPr>
                <p:spPr>
                  <a:xfrm>
                    <a:off x="6513116" y="2552664"/>
                    <a:ext cx="274628" cy="323165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1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⊕</m:t>
                          </m:r>
                        </m:oMath>
                      </m:oMathPara>
                    </a14:m>
                    <a:endParaRPr lang="en-US" sz="21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14" name="TextBox 213">
                    <a:extLst>
                      <a:ext uri="{FF2B5EF4-FFF2-40B4-BE49-F238E27FC236}">
                        <a16:creationId xmlns:a16="http://schemas.microsoft.com/office/drawing/2014/main" id="{E30D4F62-736D-4ACF-A47D-B80A6DB5C9C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513116" y="2552664"/>
                    <a:ext cx="274628" cy="323165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40000" r="-42222" b="-2452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AC2CADA9-CDDF-46AD-9E1B-D1D76E45723E}"/>
                      </a:ext>
                    </a:extLst>
                  </p:cNvPr>
                  <p:cNvSpPr txBox="1"/>
                  <p:nvPr/>
                </p:nvSpPr>
                <p:spPr>
                  <a:xfrm>
                    <a:off x="7000216" y="2552664"/>
                    <a:ext cx="274628" cy="323165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1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⊕</m:t>
                          </m:r>
                        </m:oMath>
                      </m:oMathPara>
                    </a14:m>
                    <a:endParaRPr lang="en-US" sz="21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15" name="TextBox 214">
                    <a:extLst>
                      <a:ext uri="{FF2B5EF4-FFF2-40B4-BE49-F238E27FC236}">
                        <a16:creationId xmlns:a16="http://schemas.microsoft.com/office/drawing/2014/main" id="{AC2CADA9-CDDF-46AD-9E1B-D1D76E45723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00216" y="2552664"/>
                    <a:ext cx="274628" cy="323165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40000" r="-42222" b="-2452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5285745A-D597-4516-BBD2-40463C387BB2}"/>
                      </a:ext>
                    </a:extLst>
                  </p:cNvPr>
                  <p:cNvSpPr txBox="1"/>
                  <p:nvPr/>
                </p:nvSpPr>
                <p:spPr>
                  <a:xfrm>
                    <a:off x="7465950" y="2552664"/>
                    <a:ext cx="303901" cy="323165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1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⊕</m:t>
                          </m:r>
                        </m:oMath>
                      </m:oMathPara>
                    </a14:m>
                    <a:endParaRPr lang="en-US" sz="21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16" name="TextBox 215">
                    <a:extLst>
                      <a:ext uri="{FF2B5EF4-FFF2-40B4-BE49-F238E27FC236}">
                        <a16:creationId xmlns:a16="http://schemas.microsoft.com/office/drawing/2014/main" id="{5285745A-D597-4516-BBD2-40463C387BB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65950" y="2552664"/>
                    <a:ext cx="303901" cy="323165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32000" r="-32000" b="-2452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BC843D7D-AD0C-4BFC-AFCB-147036A81C20}"/>
                      </a:ext>
                    </a:extLst>
                  </p:cNvPr>
                  <p:cNvSpPr txBox="1"/>
                  <p:nvPr/>
                </p:nvSpPr>
                <p:spPr>
                  <a:xfrm>
                    <a:off x="7957814" y="2552664"/>
                    <a:ext cx="274628" cy="323165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1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⊕</m:t>
                          </m:r>
                        </m:oMath>
                      </m:oMathPara>
                    </a14:m>
                    <a:endParaRPr lang="en-US" sz="21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17" name="TextBox 216">
                    <a:extLst>
                      <a:ext uri="{FF2B5EF4-FFF2-40B4-BE49-F238E27FC236}">
                        <a16:creationId xmlns:a16="http://schemas.microsoft.com/office/drawing/2014/main" id="{BC843D7D-AD0C-4BFC-AFCB-147036A81C2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957814" y="2552664"/>
                    <a:ext cx="274628" cy="323165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40000" r="-42222" b="-2452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2" name="TextBox 41">
                    <a:extLst>
                      <a:ext uri="{FF2B5EF4-FFF2-40B4-BE49-F238E27FC236}">
                        <a16:creationId xmlns:a16="http://schemas.microsoft.com/office/drawing/2014/main" id="{53F8CE2A-A987-497B-BFEF-E50C80068D3B}"/>
                      </a:ext>
                    </a:extLst>
                  </p:cNvPr>
                  <p:cNvSpPr txBox="1"/>
                  <p:nvPr/>
                </p:nvSpPr>
                <p:spPr>
                  <a:xfrm>
                    <a:off x="8459203" y="2552664"/>
                    <a:ext cx="274628" cy="323165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1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⊕</m:t>
                          </m:r>
                        </m:oMath>
                      </m:oMathPara>
                    </a14:m>
                    <a:endParaRPr lang="en-US" sz="21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18" name="TextBox 217">
                    <a:extLst>
                      <a:ext uri="{FF2B5EF4-FFF2-40B4-BE49-F238E27FC236}">
                        <a16:creationId xmlns:a16="http://schemas.microsoft.com/office/drawing/2014/main" id="{53F8CE2A-A987-497B-BFEF-E50C80068D3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459203" y="2552664"/>
                    <a:ext cx="274628" cy="323165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40000" r="-42222" b="-2452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3" name="TextBox 42">
                    <a:extLst>
                      <a:ext uri="{FF2B5EF4-FFF2-40B4-BE49-F238E27FC236}">
                        <a16:creationId xmlns:a16="http://schemas.microsoft.com/office/drawing/2014/main" id="{0A3BFA22-D3EA-4877-B739-F5078D736499}"/>
                      </a:ext>
                    </a:extLst>
                  </p:cNvPr>
                  <p:cNvSpPr txBox="1"/>
                  <p:nvPr/>
                </p:nvSpPr>
                <p:spPr>
                  <a:xfrm>
                    <a:off x="8960592" y="2552664"/>
                    <a:ext cx="274628" cy="323165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1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⊕</m:t>
                          </m:r>
                        </m:oMath>
                      </m:oMathPara>
                    </a14:m>
                    <a:endParaRPr lang="en-US" sz="21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19" name="TextBox 218">
                    <a:extLst>
                      <a:ext uri="{FF2B5EF4-FFF2-40B4-BE49-F238E27FC236}">
                        <a16:creationId xmlns:a16="http://schemas.microsoft.com/office/drawing/2014/main" id="{0A3BFA22-D3EA-4877-B739-F5078D73649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960592" y="2552664"/>
                    <a:ext cx="274628" cy="323165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40000" r="-42222" b="-2452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4" name="TextBox 43">
                    <a:extLst>
                      <a:ext uri="{FF2B5EF4-FFF2-40B4-BE49-F238E27FC236}">
                        <a16:creationId xmlns:a16="http://schemas.microsoft.com/office/drawing/2014/main" id="{97A2AC6A-1590-438B-84FC-49C5F4B06783}"/>
                      </a:ext>
                    </a:extLst>
                  </p:cNvPr>
                  <p:cNvSpPr txBox="1"/>
                  <p:nvPr/>
                </p:nvSpPr>
                <p:spPr>
                  <a:xfrm>
                    <a:off x="9459953" y="2552664"/>
                    <a:ext cx="274628" cy="323165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1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⊕</m:t>
                          </m:r>
                        </m:oMath>
                      </m:oMathPara>
                    </a14:m>
                    <a:endParaRPr lang="en-US" sz="21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4" name="TextBox 43">
                    <a:extLst>
                      <a:ext uri="{FF2B5EF4-FFF2-40B4-BE49-F238E27FC236}">
                        <a16:creationId xmlns:a16="http://schemas.microsoft.com/office/drawing/2014/main" id="{97A2AC6A-1590-438B-84FC-49C5F4B0678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459953" y="2552664"/>
                    <a:ext cx="274628" cy="323165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l="-40000" r="-42222" b="-2452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EBF276E9-168A-4ACC-BFEC-756D3A512144}"/>
                      </a:ext>
                    </a:extLst>
                  </p:cNvPr>
                  <p:cNvSpPr txBox="1"/>
                  <p:nvPr/>
                </p:nvSpPr>
                <p:spPr>
                  <a:xfrm>
                    <a:off x="9925057" y="2552664"/>
                    <a:ext cx="274628" cy="323165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1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⊕</m:t>
                          </m:r>
                        </m:oMath>
                      </m:oMathPara>
                    </a14:m>
                    <a:endParaRPr lang="en-US" sz="21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21" name="TextBox 220">
                    <a:extLst>
                      <a:ext uri="{FF2B5EF4-FFF2-40B4-BE49-F238E27FC236}">
                        <a16:creationId xmlns:a16="http://schemas.microsoft.com/office/drawing/2014/main" id="{EBF276E9-168A-4ACC-BFEC-756D3A51214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925057" y="2552664"/>
                    <a:ext cx="274628" cy="323165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l="-39130" r="-39130" b="-2452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6" name="TextBox 45">
                    <a:extLst>
                      <a:ext uri="{FF2B5EF4-FFF2-40B4-BE49-F238E27FC236}">
                        <a16:creationId xmlns:a16="http://schemas.microsoft.com/office/drawing/2014/main" id="{544CC584-BD49-442D-B1BC-517AA453925C}"/>
                      </a:ext>
                    </a:extLst>
                  </p:cNvPr>
                  <p:cNvSpPr txBox="1"/>
                  <p:nvPr/>
                </p:nvSpPr>
                <p:spPr>
                  <a:xfrm>
                    <a:off x="10419193" y="2552664"/>
                    <a:ext cx="274628" cy="323165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1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⊕</m:t>
                          </m:r>
                        </m:oMath>
                      </m:oMathPara>
                    </a14:m>
                    <a:endParaRPr lang="en-US" sz="21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22" name="TextBox 221">
                    <a:extLst>
                      <a:ext uri="{FF2B5EF4-FFF2-40B4-BE49-F238E27FC236}">
                        <a16:creationId xmlns:a16="http://schemas.microsoft.com/office/drawing/2014/main" id="{544CC584-BD49-442D-B1BC-517AA453925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419193" y="2552664"/>
                    <a:ext cx="274628" cy="323165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l="-40000" r="-42222" b="-2452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977E160E-CA99-4747-9448-512ED471448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617899" y="1881048"/>
                <a:ext cx="0" cy="27432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6AF56620-F7EC-41B7-89A4-8C4593433BF1}"/>
                  </a:ext>
                </a:extLst>
              </p:cNvPr>
              <p:cNvCxnSpPr>
                <a:cxnSpLocks/>
                <a:stCxn id="15" idx="0"/>
              </p:cNvCxnSpPr>
              <p:nvPr/>
            </p:nvCxnSpPr>
            <p:spPr>
              <a:xfrm flipH="1" flipV="1">
                <a:off x="7135912" y="1884192"/>
                <a:ext cx="0" cy="27432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Arrow Connector 48">
                <a:extLst>
                  <a:ext uri="{FF2B5EF4-FFF2-40B4-BE49-F238E27FC236}">
                    <a16:creationId xmlns:a16="http://schemas.microsoft.com/office/drawing/2014/main" id="{FF71FD8C-6097-4C25-A918-2F345B5A364E}"/>
                  </a:ext>
                </a:extLst>
              </p:cNvPr>
              <p:cNvCxnSpPr>
                <a:cxnSpLocks/>
                <a:stCxn id="38" idx="0"/>
                <a:endCxn id="13" idx="4"/>
              </p:cNvCxnSpPr>
              <p:nvPr/>
            </p:nvCxnSpPr>
            <p:spPr>
              <a:xfrm flipV="1">
                <a:off x="6650430" y="2361109"/>
                <a:ext cx="0" cy="27432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Arrow Connector 49">
                <a:extLst>
                  <a:ext uri="{FF2B5EF4-FFF2-40B4-BE49-F238E27FC236}">
                    <a16:creationId xmlns:a16="http://schemas.microsoft.com/office/drawing/2014/main" id="{6EDC6D89-6A02-4BF2-865C-4AAA278B07EE}"/>
                  </a:ext>
                </a:extLst>
              </p:cNvPr>
              <p:cNvCxnSpPr>
                <a:cxnSpLocks/>
                <a:stCxn id="39" idx="0"/>
                <a:endCxn id="15" idx="4"/>
              </p:cNvCxnSpPr>
              <p:nvPr/>
            </p:nvCxnSpPr>
            <p:spPr>
              <a:xfrm flipV="1">
                <a:off x="7137530" y="2361108"/>
                <a:ext cx="0" cy="27432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Arrow Connector 50">
                <a:extLst>
                  <a:ext uri="{FF2B5EF4-FFF2-40B4-BE49-F238E27FC236}">
                    <a16:creationId xmlns:a16="http://schemas.microsoft.com/office/drawing/2014/main" id="{48A331D3-0DA7-4F01-9901-2693B992EF44}"/>
                  </a:ext>
                </a:extLst>
              </p:cNvPr>
              <p:cNvCxnSpPr>
                <a:cxnSpLocks/>
                <a:stCxn id="40" idx="0"/>
                <a:endCxn id="18" idx="4"/>
              </p:cNvCxnSpPr>
              <p:nvPr/>
            </p:nvCxnSpPr>
            <p:spPr>
              <a:xfrm flipH="1" flipV="1">
                <a:off x="7617899" y="2361108"/>
                <a:ext cx="0" cy="27432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Arrow Connector 51">
                <a:extLst>
                  <a:ext uri="{FF2B5EF4-FFF2-40B4-BE49-F238E27FC236}">
                    <a16:creationId xmlns:a16="http://schemas.microsoft.com/office/drawing/2014/main" id="{70C55A08-0C71-44B7-A027-BD54A740548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095128" y="2361108"/>
                <a:ext cx="0" cy="27432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Arrow Connector 52">
                <a:extLst>
                  <a:ext uri="{FF2B5EF4-FFF2-40B4-BE49-F238E27FC236}">
                    <a16:creationId xmlns:a16="http://schemas.microsoft.com/office/drawing/2014/main" id="{DB7950F4-5FF4-4783-8CD5-CA3D2AC3B1B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596517" y="2361108"/>
                <a:ext cx="0" cy="27432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Arrow Connector 53">
                <a:extLst>
                  <a:ext uri="{FF2B5EF4-FFF2-40B4-BE49-F238E27FC236}">
                    <a16:creationId xmlns:a16="http://schemas.microsoft.com/office/drawing/2014/main" id="{4F3B6826-AC32-492C-86A2-303941C9F68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096892" y="2361108"/>
                <a:ext cx="0" cy="27432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Arrow Connector 55">
                <a:extLst>
                  <a:ext uri="{FF2B5EF4-FFF2-40B4-BE49-F238E27FC236}">
                    <a16:creationId xmlns:a16="http://schemas.microsoft.com/office/drawing/2014/main" id="{025A6C03-E132-4D3F-B530-9AC3FD22FF7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0062370" y="2361108"/>
                <a:ext cx="0" cy="27432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Arrow Connector 56">
                <a:extLst>
                  <a:ext uri="{FF2B5EF4-FFF2-40B4-BE49-F238E27FC236}">
                    <a16:creationId xmlns:a16="http://schemas.microsoft.com/office/drawing/2014/main" id="{E67B82B5-D754-4681-B854-0B4EE87E70A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556506" y="2361108"/>
                <a:ext cx="0" cy="27432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Arrow Connector 144">
                <a:extLst>
                  <a:ext uri="{FF2B5EF4-FFF2-40B4-BE49-F238E27FC236}">
                    <a16:creationId xmlns:a16="http://schemas.microsoft.com/office/drawing/2014/main" id="{4F3B6826-AC32-492C-86A2-303941C9F68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597267" y="2361108"/>
                <a:ext cx="0" cy="27432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0EDA3D69-CD95-49F6-926A-B41ECDCEE027}"/>
              </a:ext>
            </a:extLst>
          </p:cNvPr>
          <p:cNvGrpSpPr/>
          <p:nvPr/>
        </p:nvGrpSpPr>
        <p:grpSpPr>
          <a:xfrm>
            <a:off x="6185034" y="1693774"/>
            <a:ext cx="4456285" cy="1998169"/>
            <a:chOff x="6338579" y="1521411"/>
            <a:chExt cx="4456285" cy="1998169"/>
          </a:xfrm>
        </p:grpSpPr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2F8E46C4-FE6B-44E7-87AF-B83B1F9D4ECD}"/>
                </a:ext>
              </a:extLst>
            </p:cNvPr>
            <p:cNvGrpSpPr/>
            <p:nvPr/>
          </p:nvGrpSpPr>
          <p:grpSpPr>
            <a:xfrm>
              <a:off x="6513116" y="1884192"/>
              <a:ext cx="4242584" cy="991637"/>
              <a:chOff x="6513116" y="1884192"/>
              <a:chExt cx="4242584" cy="991637"/>
            </a:xfrm>
          </p:grpSpPr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BF8AD2DA-F3DD-4FCF-9878-933021D55DFC}"/>
                  </a:ext>
                </a:extLst>
              </p:cNvPr>
              <p:cNvSpPr/>
              <p:nvPr/>
            </p:nvSpPr>
            <p:spPr>
              <a:xfrm>
                <a:off x="6542797" y="2077811"/>
                <a:ext cx="4212903" cy="359096"/>
              </a:xfrm>
              <a:prstGeom prst="rect">
                <a:avLst/>
              </a:prstGeom>
              <a:solidFill>
                <a:srgbClr val="F9E5E5"/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55D912B0-2E8E-453A-A99F-4592D500A776}"/>
                  </a:ext>
                </a:extLst>
              </p:cNvPr>
              <p:cNvSpPr/>
              <p:nvPr/>
            </p:nvSpPr>
            <p:spPr>
              <a:xfrm>
                <a:off x="6547560" y="2155369"/>
                <a:ext cx="205740" cy="20574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cxnSp>
            <p:nvCxnSpPr>
              <p:cNvPr id="64" name="Straight Arrow Connector 63">
                <a:extLst>
                  <a:ext uri="{FF2B5EF4-FFF2-40B4-BE49-F238E27FC236}">
                    <a16:creationId xmlns:a16="http://schemas.microsoft.com/office/drawing/2014/main" id="{1F971A1C-5436-4117-A4C7-662ECB1E3B58}"/>
                  </a:ext>
                </a:extLst>
              </p:cNvPr>
              <p:cNvCxnSpPr>
                <a:cxnSpLocks/>
                <a:stCxn id="63" idx="0"/>
              </p:cNvCxnSpPr>
              <p:nvPr/>
            </p:nvCxnSpPr>
            <p:spPr>
              <a:xfrm flipH="1" flipV="1">
                <a:off x="6645666" y="1884193"/>
                <a:ext cx="0" cy="27432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E9521A74-72CF-4A94-BAD5-63B22B1B0ABE}"/>
                  </a:ext>
                </a:extLst>
              </p:cNvPr>
              <p:cNvSpPr/>
              <p:nvPr/>
            </p:nvSpPr>
            <p:spPr>
              <a:xfrm>
                <a:off x="7034660" y="2155368"/>
                <a:ext cx="205740" cy="20574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cxnSp>
            <p:nvCxnSpPr>
              <p:cNvPr id="66" name="Straight Arrow Connector 65">
                <a:extLst>
                  <a:ext uri="{FF2B5EF4-FFF2-40B4-BE49-F238E27FC236}">
                    <a16:creationId xmlns:a16="http://schemas.microsoft.com/office/drawing/2014/main" id="{6D7CD70E-81A2-494A-829F-73B692A303B1}"/>
                  </a:ext>
                </a:extLst>
              </p:cNvPr>
              <p:cNvCxnSpPr>
                <a:stCxn id="63" idx="6"/>
                <a:endCxn id="65" idx="2"/>
              </p:cNvCxnSpPr>
              <p:nvPr/>
            </p:nvCxnSpPr>
            <p:spPr>
              <a:xfrm flipV="1">
                <a:off x="6753300" y="2258238"/>
                <a:ext cx="281360" cy="1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099BEA4B-CD94-491A-B356-D9B7D60BF3B8}"/>
                  </a:ext>
                </a:extLst>
              </p:cNvPr>
              <p:cNvCxnSpPr/>
              <p:nvPr/>
            </p:nvCxnSpPr>
            <p:spPr>
              <a:xfrm>
                <a:off x="6585115" y="2431121"/>
                <a:ext cx="4114800" cy="0"/>
              </a:xfrm>
              <a:prstGeom prst="line">
                <a:avLst/>
              </a:prstGeom>
              <a:ln w="15875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95CE17B2-7876-4090-96AB-CDC5EE725103}"/>
                  </a:ext>
                </a:extLst>
              </p:cNvPr>
              <p:cNvSpPr/>
              <p:nvPr/>
            </p:nvSpPr>
            <p:spPr>
              <a:xfrm>
                <a:off x="7515030" y="2155368"/>
                <a:ext cx="205740" cy="20574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cxnSp>
            <p:nvCxnSpPr>
              <p:cNvPr id="69" name="Straight Arrow Connector 68">
                <a:extLst>
                  <a:ext uri="{FF2B5EF4-FFF2-40B4-BE49-F238E27FC236}">
                    <a16:creationId xmlns:a16="http://schemas.microsoft.com/office/drawing/2014/main" id="{4CFE2DBD-1FED-489E-B4BF-35105E22EF45}"/>
                  </a:ext>
                </a:extLst>
              </p:cNvPr>
              <p:cNvCxnSpPr>
                <a:stCxn id="65" idx="6"/>
                <a:endCxn id="68" idx="2"/>
              </p:cNvCxnSpPr>
              <p:nvPr/>
            </p:nvCxnSpPr>
            <p:spPr>
              <a:xfrm>
                <a:off x="7240400" y="2258238"/>
                <a:ext cx="274630" cy="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CD161A7F-3278-42CB-875A-6A667349AB0F}"/>
                  </a:ext>
                </a:extLst>
              </p:cNvPr>
              <p:cNvSpPr/>
              <p:nvPr/>
            </p:nvSpPr>
            <p:spPr>
              <a:xfrm>
                <a:off x="7992258" y="2155369"/>
                <a:ext cx="205740" cy="20574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cxnSp>
            <p:nvCxnSpPr>
              <p:cNvPr id="71" name="Straight Arrow Connector 70">
                <a:extLst>
                  <a:ext uri="{FF2B5EF4-FFF2-40B4-BE49-F238E27FC236}">
                    <a16:creationId xmlns:a16="http://schemas.microsoft.com/office/drawing/2014/main" id="{32D45BAB-E8F6-43F6-8283-B4D1D88D3841}"/>
                  </a:ext>
                </a:extLst>
              </p:cNvPr>
              <p:cNvCxnSpPr>
                <a:cxnSpLocks/>
                <a:stCxn id="70" idx="0"/>
              </p:cNvCxnSpPr>
              <p:nvPr/>
            </p:nvCxnSpPr>
            <p:spPr>
              <a:xfrm flipV="1">
                <a:off x="8095128" y="1884193"/>
                <a:ext cx="0" cy="27432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39FE8EBF-F71B-4673-9118-B0C61A9C7004}"/>
                  </a:ext>
                </a:extLst>
              </p:cNvPr>
              <p:cNvSpPr/>
              <p:nvPr/>
            </p:nvSpPr>
            <p:spPr>
              <a:xfrm>
                <a:off x="8493647" y="2155369"/>
                <a:ext cx="205740" cy="20574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cxnSp>
            <p:nvCxnSpPr>
              <p:cNvPr id="73" name="Straight Arrow Connector 72">
                <a:extLst>
                  <a:ext uri="{FF2B5EF4-FFF2-40B4-BE49-F238E27FC236}">
                    <a16:creationId xmlns:a16="http://schemas.microsoft.com/office/drawing/2014/main" id="{C1CDE546-1B64-4740-8309-3A65C6A77B35}"/>
                  </a:ext>
                </a:extLst>
              </p:cNvPr>
              <p:cNvCxnSpPr>
                <a:cxnSpLocks/>
                <a:stCxn id="72" idx="0"/>
              </p:cNvCxnSpPr>
              <p:nvPr/>
            </p:nvCxnSpPr>
            <p:spPr>
              <a:xfrm flipV="1">
                <a:off x="8596517" y="1884193"/>
                <a:ext cx="0" cy="27432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1D2B2A9B-6BE8-419A-A552-230DEB787013}"/>
                  </a:ext>
                </a:extLst>
              </p:cNvPr>
              <p:cNvSpPr/>
              <p:nvPr/>
            </p:nvSpPr>
            <p:spPr>
              <a:xfrm>
                <a:off x="8995036" y="2155369"/>
                <a:ext cx="205740" cy="20574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cxnSp>
            <p:nvCxnSpPr>
              <p:cNvPr id="75" name="Straight Arrow Connector 74">
                <a:extLst>
                  <a:ext uri="{FF2B5EF4-FFF2-40B4-BE49-F238E27FC236}">
                    <a16:creationId xmlns:a16="http://schemas.microsoft.com/office/drawing/2014/main" id="{997139F8-D07D-4D37-899F-E491E6A06253}"/>
                  </a:ext>
                </a:extLst>
              </p:cNvPr>
              <p:cNvCxnSpPr>
                <a:cxnSpLocks/>
                <a:stCxn id="74" idx="0"/>
              </p:cNvCxnSpPr>
              <p:nvPr/>
            </p:nvCxnSpPr>
            <p:spPr>
              <a:xfrm flipH="1" flipV="1">
                <a:off x="9096892" y="1884193"/>
                <a:ext cx="0" cy="27432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647AB70B-D8D2-4891-ADB6-9F1A2019CE1B}"/>
                  </a:ext>
                </a:extLst>
              </p:cNvPr>
              <p:cNvSpPr/>
              <p:nvPr/>
            </p:nvSpPr>
            <p:spPr>
              <a:xfrm>
                <a:off x="9496425" y="2155369"/>
                <a:ext cx="205740" cy="20574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cxnSp>
            <p:nvCxnSpPr>
              <p:cNvPr id="77" name="Straight Arrow Connector 76">
                <a:extLst>
                  <a:ext uri="{FF2B5EF4-FFF2-40B4-BE49-F238E27FC236}">
                    <a16:creationId xmlns:a16="http://schemas.microsoft.com/office/drawing/2014/main" id="{5E2FAAE1-865B-4118-B327-3133C741B8A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9602885" y="1884192"/>
                <a:ext cx="0" cy="27432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BA352E27-360F-4E14-A96B-2675A15391E3}"/>
                  </a:ext>
                </a:extLst>
              </p:cNvPr>
              <p:cNvSpPr/>
              <p:nvPr/>
            </p:nvSpPr>
            <p:spPr>
              <a:xfrm>
                <a:off x="9959501" y="2155369"/>
                <a:ext cx="205740" cy="20574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cxnSp>
            <p:nvCxnSpPr>
              <p:cNvPr id="79" name="Straight Arrow Connector 78">
                <a:extLst>
                  <a:ext uri="{FF2B5EF4-FFF2-40B4-BE49-F238E27FC236}">
                    <a16:creationId xmlns:a16="http://schemas.microsoft.com/office/drawing/2014/main" id="{F282ED5F-9881-4BF8-B73E-5A00725C433D}"/>
                  </a:ext>
                </a:extLst>
              </p:cNvPr>
              <p:cNvCxnSpPr>
                <a:cxnSpLocks/>
                <a:stCxn id="78" idx="0"/>
              </p:cNvCxnSpPr>
              <p:nvPr/>
            </p:nvCxnSpPr>
            <p:spPr>
              <a:xfrm flipV="1">
                <a:off x="10062370" y="1884193"/>
                <a:ext cx="0" cy="27432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F0302E60-E960-44ED-B34F-609DFFBDCC96}"/>
                  </a:ext>
                </a:extLst>
              </p:cNvPr>
              <p:cNvSpPr/>
              <p:nvPr/>
            </p:nvSpPr>
            <p:spPr>
              <a:xfrm>
                <a:off x="10453637" y="2155369"/>
                <a:ext cx="205740" cy="20574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cxnSp>
            <p:nvCxnSpPr>
              <p:cNvPr id="81" name="Straight Arrow Connector 80">
                <a:extLst>
                  <a:ext uri="{FF2B5EF4-FFF2-40B4-BE49-F238E27FC236}">
                    <a16:creationId xmlns:a16="http://schemas.microsoft.com/office/drawing/2014/main" id="{2C1D3889-2C25-43E2-82DC-B62D3CBBE8C3}"/>
                  </a:ext>
                </a:extLst>
              </p:cNvPr>
              <p:cNvCxnSpPr>
                <a:cxnSpLocks/>
                <a:stCxn id="80" idx="0"/>
              </p:cNvCxnSpPr>
              <p:nvPr/>
            </p:nvCxnSpPr>
            <p:spPr>
              <a:xfrm flipV="1">
                <a:off x="10556506" y="1884193"/>
                <a:ext cx="0" cy="27432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Arrow Connector 81">
                <a:extLst>
                  <a:ext uri="{FF2B5EF4-FFF2-40B4-BE49-F238E27FC236}">
                    <a16:creationId xmlns:a16="http://schemas.microsoft.com/office/drawing/2014/main" id="{77F20D4B-D40C-424A-86A6-7A68D9E499B0}"/>
                  </a:ext>
                </a:extLst>
              </p:cNvPr>
              <p:cNvCxnSpPr>
                <a:stCxn id="68" idx="6"/>
                <a:endCxn id="70" idx="2"/>
              </p:cNvCxnSpPr>
              <p:nvPr/>
            </p:nvCxnSpPr>
            <p:spPr>
              <a:xfrm>
                <a:off x="7720770" y="2258238"/>
                <a:ext cx="271488" cy="1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Arrow Connector 82">
                <a:extLst>
                  <a:ext uri="{FF2B5EF4-FFF2-40B4-BE49-F238E27FC236}">
                    <a16:creationId xmlns:a16="http://schemas.microsoft.com/office/drawing/2014/main" id="{38CDEC10-98BA-40FC-A8B7-0224D835C73A}"/>
                  </a:ext>
                </a:extLst>
              </p:cNvPr>
              <p:cNvCxnSpPr>
                <a:stCxn id="70" idx="6"/>
                <a:endCxn id="72" idx="2"/>
              </p:cNvCxnSpPr>
              <p:nvPr/>
            </p:nvCxnSpPr>
            <p:spPr>
              <a:xfrm>
                <a:off x="8197998" y="2258239"/>
                <a:ext cx="295649" cy="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Arrow Connector 83">
                <a:extLst>
                  <a:ext uri="{FF2B5EF4-FFF2-40B4-BE49-F238E27FC236}">
                    <a16:creationId xmlns:a16="http://schemas.microsoft.com/office/drawing/2014/main" id="{F60DC7F3-12DE-41B4-936E-D489C6084BFA}"/>
                  </a:ext>
                </a:extLst>
              </p:cNvPr>
              <p:cNvCxnSpPr>
                <a:stCxn id="72" idx="6"/>
                <a:endCxn id="74" idx="2"/>
              </p:cNvCxnSpPr>
              <p:nvPr/>
            </p:nvCxnSpPr>
            <p:spPr>
              <a:xfrm>
                <a:off x="8699387" y="2258239"/>
                <a:ext cx="295649" cy="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Arrow Connector 84">
                <a:extLst>
                  <a:ext uri="{FF2B5EF4-FFF2-40B4-BE49-F238E27FC236}">
                    <a16:creationId xmlns:a16="http://schemas.microsoft.com/office/drawing/2014/main" id="{131B9497-C551-49F1-B551-2820870451C3}"/>
                  </a:ext>
                </a:extLst>
              </p:cNvPr>
              <p:cNvCxnSpPr>
                <a:stCxn id="74" idx="6"/>
                <a:endCxn id="76" idx="2"/>
              </p:cNvCxnSpPr>
              <p:nvPr/>
            </p:nvCxnSpPr>
            <p:spPr>
              <a:xfrm>
                <a:off x="9200776" y="2258239"/>
                <a:ext cx="295649" cy="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Arrow Connector 85">
                <a:extLst>
                  <a:ext uri="{FF2B5EF4-FFF2-40B4-BE49-F238E27FC236}">
                    <a16:creationId xmlns:a16="http://schemas.microsoft.com/office/drawing/2014/main" id="{A53A72E1-B3A4-4ACC-9F7B-D01B55102CE3}"/>
                  </a:ext>
                </a:extLst>
              </p:cNvPr>
              <p:cNvCxnSpPr>
                <a:stCxn id="76" idx="6"/>
                <a:endCxn id="78" idx="2"/>
              </p:cNvCxnSpPr>
              <p:nvPr/>
            </p:nvCxnSpPr>
            <p:spPr>
              <a:xfrm>
                <a:off x="9702165" y="2258239"/>
                <a:ext cx="257336" cy="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Arrow Connector 86">
                <a:extLst>
                  <a:ext uri="{FF2B5EF4-FFF2-40B4-BE49-F238E27FC236}">
                    <a16:creationId xmlns:a16="http://schemas.microsoft.com/office/drawing/2014/main" id="{9F893D35-4964-4AD1-B007-EAE176A52FBB}"/>
                  </a:ext>
                </a:extLst>
              </p:cNvPr>
              <p:cNvCxnSpPr>
                <a:stCxn id="78" idx="6"/>
                <a:endCxn id="80" idx="2"/>
              </p:cNvCxnSpPr>
              <p:nvPr/>
            </p:nvCxnSpPr>
            <p:spPr>
              <a:xfrm>
                <a:off x="10165241" y="2258239"/>
                <a:ext cx="288396" cy="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8" name="TextBox 87">
                    <a:extLst>
                      <a:ext uri="{FF2B5EF4-FFF2-40B4-BE49-F238E27FC236}">
                        <a16:creationId xmlns:a16="http://schemas.microsoft.com/office/drawing/2014/main" id="{83F9AACB-8854-404A-B295-037153552B08}"/>
                      </a:ext>
                    </a:extLst>
                  </p:cNvPr>
                  <p:cNvSpPr txBox="1"/>
                  <p:nvPr/>
                </p:nvSpPr>
                <p:spPr>
                  <a:xfrm>
                    <a:off x="6513116" y="2552664"/>
                    <a:ext cx="274628" cy="323165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1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⊕</m:t>
                          </m:r>
                        </m:oMath>
                      </m:oMathPara>
                    </a14:m>
                    <a:endParaRPr lang="en-US" sz="21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16" name="TextBox 115">
                    <a:extLst>
                      <a:ext uri="{FF2B5EF4-FFF2-40B4-BE49-F238E27FC236}">
                        <a16:creationId xmlns:a16="http://schemas.microsoft.com/office/drawing/2014/main" id="{83F9AACB-8854-404A-B295-037153552B0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513116" y="2552664"/>
                    <a:ext cx="274628" cy="323165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l="-40000" r="-42222" b="-2452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9" name="TextBox 88">
                    <a:extLst>
                      <a:ext uri="{FF2B5EF4-FFF2-40B4-BE49-F238E27FC236}">
                        <a16:creationId xmlns:a16="http://schemas.microsoft.com/office/drawing/2014/main" id="{06B4F72C-5D42-4F43-A016-8429F4231F64}"/>
                      </a:ext>
                    </a:extLst>
                  </p:cNvPr>
                  <p:cNvSpPr txBox="1"/>
                  <p:nvPr/>
                </p:nvSpPr>
                <p:spPr>
                  <a:xfrm>
                    <a:off x="7000216" y="2552664"/>
                    <a:ext cx="274628" cy="323165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1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⊕</m:t>
                          </m:r>
                        </m:oMath>
                      </m:oMathPara>
                    </a14:m>
                    <a:endParaRPr lang="en-US" sz="21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17" name="TextBox 116">
                    <a:extLst>
                      <a:ext uri="{FF2B5EF4-FFF2-40B4-BE49-F238E27FC236}">
                        <a16:creationId xmlns:a16="http://schemas.microsoft.com/office/drawing/2014/main" id="{06B4F72C-5D42-4F43-A016-8429F4231F6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00216" y="2552664"/>
                    <a:ext cx="274628" cy="323165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l="-40000" r="-42222" b="-2452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0" name="TextBox 89">
                    <a:extLst>
                      <a:ext uri="{FF2B5EF4-FFF2-40B4-BE49-F238E27FC236}">
                        <a16:creationId xmlns:a16="http://schemas.microsoft.com/office/drawing/2014/main" id="{D918246E-3E93-47E3-845F-659ECB8C8BE1}"/>
                      </a:ext>
                    </a:extLst>
                  </p:cNvPr>
                  <p:cNvSpPr txBox="1"/>
                  <p:nvPr/>
                </p:nvSpPr>
                <p:spPr>
                  <a:xfrm>
                    <a:off x="7465950" y="2552664"/>
                    <a:ext cx="303901" cy="323165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1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⊕</m:t>
                          </m:r>
                        </m:oMath>
                      </m:oMathPara>
                    </a14:m>
                    <a:endParaRPr lang="en-US" sz="21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18" name="TextBox 117">
                    <a:extLst>
                      <a:ext uri="{FF2B5EF4-FFF2-40B4-BE49-F238E27FC236}">
                        <a16:creationId xmlns:a16="http://schemas.microsoft.com/office/drawing/2014/main" id="{D918246E-3E93-47E3-845F-659ECB8C8BE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65950" y="2552664"/>
                    <a:ext cx="303901" cy="323165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l="-32000" r="-32000" b="-2452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1" name="TextBox 90">
                    <a:extLst>
                      <a:ext uri="{FF2B5EF4-FFF2-40B4-BE49-F238E27FC236}">
                        <a16:creationId xmlns:a16="http://schemas.microsoft.com/office/drawing/2014/main" id="{693CC747-4EAF-4B19-9D4A-6CE97D29CD0E}"/>
                      </a:ext>
                    </a:extLst>
                  </p:cNvPr>
                  <p:cNvSpPr txBox="1"/>
                  <p:nvPr/>
                </p:nvSpPr>
                <p:spPr>
                  <a:xfrm>
                    <a:off x="7957814" y="2552664"/>
                    <a:ext cx="274628" cy="323165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1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⊕</m:t>
                          </m:r>
                        </m:oMath>
                      </m:oMathPara>
                    </a14:m>
                    <a:endParaRPr lang="en-US" sz="21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19" name="TextBox 118">
                    <a:extLst>
                      <a:ext uri="{FF2B5EF4-FFF2-40B4-BE49-F238E27FC236}">
                        <a16:creationId xmlns:a16="http://schemas.microsoft.com/office/drawing/2014/main" id="{693CC747-4EAF-4B19-9D4A-6CE97D29CD0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957814" y="2552664"/>
                    <a:ext cx="274628" cy="323165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l="-40000" r="-42222" b="-2452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2" name="TextBox 91">
                    <a:extLst>
                      <a:ext uri="{FF2B5EF4-FFF2-40B4-BE49-F238E27FC236}">
                        <a16:creationId xmlns:a16="http://schemas.microsoft.com/office/drawing/2014/main" id="{BA196B07-71FB-447A-996B-DFC1690A99FC}"/>
                      </a:ext>
                    </a:extLst>
                  </p:cNvPr>
                  <p:cNvSpPr txBox="1"/>
                  <p:nvPr/>
                </p:nvSpPr>
                <p:spPr>
                  <a:xfrm>
                    <a:off x="8459203" y="2552664"/>
                    <a:ext cx="274628" cy="323165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1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⊕</m:t>
                          </m:r>
                        </m:oMath>
                      </m:oMathPara>
                    </a14:m>
                    <a:endParaRPr lang="en-US" sz="21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20" name="TextBox 119">
                    <a:extLst>
                      <a:ext uri="{FF2B5EF4-FFF2-40B4-BE49-F238E27FC236}">
                        <a16:creationId xmlns:a16="http://schemas.microsoft.com/office/drawing/2014/main" id="{BA196B07-71FB-447A-996B-DFC1690A99F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459203" y="2552664"/>
                    <a:ext cx="274628" cy="323165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 l="-40000" r="-42222" b="-2452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3" name="TextBox 92">
                    <a:extLst>
                      <a:ext uri="{FF2B5EF4-FFF2-40B4-BE49-F238E27FC236}">
                        <a16:creationId xmlns:a16="http://schemas.microsoft.com/office/drawing/2014/main" id="{85B2FD7A-71B1-4A1F-949C-2F0443F7BF19}"/>
                      </a:ext>
                    </a:extLst>
                  </p:cNvPr>
                  <p:cNvSpPr txBox="1"/>
                  <p:nvPr/>
                </p:nvSpPr>
                <p:spPr>
                  <a:xfrm>
                    <a:off x="8960592" y="2552664"/>
                    <a:ext cx="274628" cy="323165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1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⊕</m:t>
                          </m:r>
                        </m:oMath>
                      </m:oMathPara>
                    </a14:m>
                    <a:endParaRPr lang="en-US" sz="21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21" name="TextBox 120">
                    <a:extLst>
                      <a:ext uri="{FF2B5EF4-FFF2-40B4-BE49-F238E27FC236}">
                        <a16:creationId xmlns:a16="http://schemas.microsoft.com/office/drawing/2014/main" id="{85B2FD7A-71B1-4A1F-949C-2F0443F7BF1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960592" y="2552664"/>
                    <a:ext cx="274628" cy="323165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 l="-40000" r="-42222" b="-2452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4" name="TextBox 93">
                    <a:extLst>
                      <a:ext uri="{FF2B5EF4-FFF2-40B4-BE49-F238E27FC236}">
                        <a16:creationId xmlns:a16="http://schemas.microsoft.com/office/drawing/2014/main" id="{5F8CCAAF-94C5-414A-97DF-20168BD501D9}"/>
                      </a:ext>
                    </a:extLst>
                  </p:cNvPr>
                  <p:cNvSpPr txBox="1"/>
                  <p:nvPr/>
                </p:nvSpPr>
                <p:spPr>
                  <a:xfrm>
                    <a:off x="9461981" y="2552664"/>
                    <a:ext cx="274628" cy="323165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1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⊕</m:t>
                          </m:r>
                        </m:oMath>
                      </m:oMathPara>
                    </a14:m>
                    <a:endParaRPr lang="en-US" sz="21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22" name="TextBox 121">
                    <a:extLst>
                      <a:ext uri="{FF2B5EF4-FFF2-40B4-BE49-F238E27FC236}">
                        <a16:creationId xmlns:a16="http://schemas.microsoft.com/office/drawing/2014/main" id="{5F8CCAAF-94C5-414A-97DF-20168BD501D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461981" y="2552664"/>
                    <a:ext cx="274628" cy="323165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 l="-40000" r="-42222" b="-2452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5" name="TextBox 94">
                    <a:extLst>
                      <a:ext uri="{FF2B5EF4-FFF2-40B4-BE49-F238E27FC236}">
                        <a16:creationId xmlns:a16="http://schemas.microsoft.com/office/drawing/2014/main" id="{29354A9F-C0C1-431A-B958-499CA3F333B9}"/>
                      </a:ext>
                    </a:extLst>
                  </p:cNvPr>
                  <p:cNvSpPr txBox="1"/>
                  <p:nvPr/>
                </p:nvSpPr>
                <p:spPr>
                  <a:xfrm>
                    <a:off x="9925057" y="2552664"/>
                    <a:ext cx="274628" cy="323165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1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⊕</m:t>
                          </m:r>
                        </m:oMath>
                      </m:oMathPara>
                    </a14:m>
                    <a:endParaRPr lang="en-US" sz="21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23" name="TextBox 122">
                    <a:extLst>
                      <a:ext uri="{FF2B5EF4-FFF2-40B4-BE49-F238E27FC236}">
                        <a16:creationId xmlns:a16="http://schemas.microsoft.com/office/drawing/2014/main" id="{29354A9F-C0C1-431A-B958-499CA3F333B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925057" y="2552664"/>
                    <a:ext cx="274628" cy="323165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 l="-40000" r="-42222" b="-2452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6" name="TextBox 95">
                    <a:extLst>
                      <a:ext uri="{FF2B5EF4-FFF2-40B4-BE49-F238E27FC236}">
                        <a16:creationId xmlns:a16="http://schemas.microsoft.com/office/drawing/2014/main" id="{8A4688C2-1E32-4946-B8EE-ABC6D5449349}"/>
                      </a:ext>
                    </a:extLst>
                  </p:cNvPr>
                  <p:cNvSpPr txBox="1"/>
                  <p:nvPr/>
                </p:nvSpPr>
                <p:spPr>
                  <a:xfrm>
                    <a:off x="10422576" y="2552663"/>
                    <a:ext cx="274628" cy="323165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1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⊕</m:t>
                          </m:r>
                        </m:oMath>
                      </m:oMathPara>
                    </a14:m>
                    <a:endParaRPr lang="en-US" sz="21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96" name="TextBox 95">
                    <a:extLst>
                      <a:ext uri="{FF2B5EF4-FFF2-40B4-BE49-F238E27FC236}">
                        <a16:creationId xmlns:a16="http://schemas.microsoft.com/office/drawing/2014/main" id="{8A4688C2-1E32-4946-B8EE-ABC6D544934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422576" y="2552663"/>
                    <a:ext cx="274628" cy="323165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 l="-40000" r="-42222" b="-2452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97" name="Straight Arrow Connector 96">
                <a:extLst>
                  <a:ext uri="{FF2B5EF4-FFF2-40B4-BE49-F238E27FC236}">
                    <a16:creationId xmlns:a16="http://schemas.microsoft.com/office/drawing/2014/main" id="{541B8B04-5C2C-48AE-A175-C74259C45B1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617899" y="1884192"/>
                <a:ext cx="0" cy="27432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Arrow Connector 97">
                <a:extLst>
                  <a:ext uri="{FF2B5EF4-FFF2-40B4-BE49-F238E27FC236}">
                    <a16:creationId xmlns:a16="http://schemas.microsoft.com/office/drawing/2014/main" id="{7B5F887A-E83B-4F4C-B79F-5C685BA5F5FA}"/>
                  </a:ext>
                </a:extLst>
              </p:cNvPr>
              <p:cNvCxnSpPr>
                <a:cxnSpLocks/>
                <a:stCxn id="65" idx="0"/>
              </p:cNvCxnSpPr>
              <p:nvPr/>
            </p:nvCxnSpPr>
            <p:spPr>
              <a:xfrm flipH="1" flipV="1">
                <a:off x="7135912" y="1884192"/>
                <a:ext cx="0" cy="27432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Arrow Connector 98">
                <a:extLst>
                  <a:ext uri="{FF2B5EF4-FFF2-40B4-BE49-F238E27FC236}">
                    <a16:creationId xmlns:a16="http://schemas.microsoft.com/office/drawing/2014/main" id="{1B5C9B89-B333-4336-8518-3DFC5433A75E}"/>
                  </a:ext>
                </a:extLst>
              </p:cNvPr>
              <p:cNvCxnSpPr>
                <a:cxnSpLocks/>
                <a:stCxn id="88" idx="0"/>
                <a:endCxn id="63" idx="4"/>
              </p:cNvCxnSpPr>
              <p:nvPr/>
            </p:nvCxnSpPr>
            <p:spPr>
              <a:xfrm flipV="1">
                <a:off x="6650430" y="2361109"/>
                <a:ext cx="0" cy="27432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Arrow Connector 99">
                <a:extLst>
                  <a:ext uri="{FF2B5EF4-FFF2-40B4-BE49-F238E27FC236}">
                    <a16:creationId xmlns:a16="http://schemas.microsoft.com/office/drawing/2014/main" id="{20349BA1-59ED-4E19-B317-9C3C9E80B8A8}"/>
                  </a:ext>
                </a:extLst>
              </p:cNvPr>
              <p:cNvCxnSpPr>
                <a:cxnSpLocks/>
                <a:stCxn id="89" idx="0"/>
                <a:endCxn id="65" idx="4"/>
              </p:cNvCxnSpPr>
              <p:nvPr/>
            </p:nvCxnSpPr>
            <p:spPr>
              <a:xfrm flipV="1">
                <a:off x="7137530" y="2361108"/>
                <a:ext cx="0" cy="27432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Arrow Connector 100">
                <a:extLst>
                  <a:ext uri="{FF2B5EF4-FFF2-40B4-BE49-F238E27FC236}">
                    <a16:creationId xmlns:a16="http://schemas.microsoft.com/office/drawing/2014/main" id="{F1122FA3-2F5F-4248-AE62-D3D0090EF0F6}"/>
                  </a:ext>
                </a:extLst>
              </p:cNvPr>
              <p:cNvCxnSpPr>
                <a:cxnSpLocks/>
                <a:stCxn id="90" idx="0"/>
                <a:endCxn id="68" idx="4"/>
              </p:cNvCxnSpPr>
              <p:nvPr/>
            </p:nvCxnSpPr>
            <p:spPr>
              <a:xfrm flipH="1" flipV="1">
                <a:off x="7617899" y="2361108"/>
                <a:ext cx="0" cy="27432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Arrow Connector 101">
                <a:extLst>
                  <a:ext uri="{FF2B5EF4-FFF2-40B4-BE49-F238E27FC236}">
                    <a16:creationId xmlns:a16="http://schemas.microsoft.com/office/drawing/2014/main" id="{0790EED8-3A91-4A85-8D75-C9F89F63B50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095128" y="2361108"/>
                <a:ext cx="0" cy="27432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Arrow Connector 103">
                <a:extLst>
                  <a:ext uri="{FF2B5EF4-FFF2-40B4-BE49-F238E27FC236}">
                    <a16:creationId xmlns:a16="http://schemas.microsoft.com/office/drawing/2014/main" id="{A4432426-B7B2-4D40-B60D-13C44EBF108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096892" y="2352990"/>
                <a:ext cx="0" cy="27432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Arrow Connector 104">
                <a:extLst>
                  <a:ext uri="{FF2B5EF4-FFF2-40B4-BE49-F238E27FC236}">
                    <a16:creationId xmlns:a16="http://schemas.microsoft.com/office/drawing/2014/main" id="{11D616D7-191E-4F2E-820D-9B3D794E1E9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9599295" y="2352990"/>
                <a:ext cx="0" cy="27432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Arrow Connector 105">
                <a:extLst>
                  <a:ext uri="{FF2B5EF4-FFF2-40B4-BE49-F238E27FC236}">
                    <a16:creationId xmlns:a16="http://schemas.microsoft.com/office/drawing/2014/main" id="{195A03E0-F1F8-487B-88C5-C90CBFBE8C0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0062370" y="2361108"/>
                <a:ext cx="0" cy="27432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Arrow Connector 106">
                <a:extLst>
                  <a:ext uri="{FF2B5EF4-FFF2-40B4-BE49-F238E27FC236}">
                    <a16:creationId xmlns:a16="http://schemas.microsoft.com/office/drawing/2014/main" id="{A399892D-8CE8-465D-83A3-17D176040A1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557800" y="2352990"/>
                <a:ext cx="0" cy="27432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Arrow Connector 109">
                <a:extLst>
                  <a:ext uri="{FF2B5EF4-FFF2-40B4-BE49-F238E27FC236}">
                    <a16:creationId xmlns:a16="http://schemas.microsoft.com/office/drawing/2014/main" id="{0790EED8-3A91-4A85-8D75-C9F89F63B50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596517" y="2352990"/>
                <a:ext cx="0" cy="27432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D841D979-A5DD-476A-8D5D-6D7FA7B5942C}"/>
                </a:ext>
              </a:extLst>
            </p:cNvPr>
            <p:cNvSpPr/>
            <p:nvPr/>
          </p:nvSpPr>
          <p:spPr>
            <a:xfrm>
              <a:off x="6338579" y="1521411"/>
              <a:ext cx="445628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600" dirty="0">
                  <a:latin typeface="+mj-lt"/>
                </a:rPr>
                <a:t>Louis   told    KGO   that  Frank    ,      who    used   to</a:t>
              </a:r>
              <a:endParaRPr lang="en-US" sz="1600" dirty="0">
                <a:latin typeface="+mj-lt"/>
              </a:endParaRP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F0F89B87-DF55-45B3-9E16-64F484E03718}"/>
                </a:ext>
              </a:extLst>
            </p:cNvPr>
            <p:cNvSpPr/>
            <p:nvPr/>
          </p:nvSpPr>
          <p:spPr>
            <a:xfrm>
              <a:off x="6554692" y="2996360"/>
              <a:ext cx="4212903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400" dirty="0">
                  <a:latin typeface="+mj-lt"/>
                </a:rPr>
                <a:t>Louis </a:t>
              </a:r>
              <a:r>
                <a:rPr lang="zh-CN" altLang="en-US" sz="1400" dirty="0">
                  <a:latin typeface="+mj-lt"/>
                </a:rPr>
                <a:t>对 </a:t>
              </a:r>
              <a:r>
                <a:rPr lang="en-US" altLang="zh-CN" sz="1400" dirty="0">
                  <a:latin typeface="+mj-lt"/>
                </a:rPr>
                <a:t>KGO </a:t>
              </a:r>
              <a:r>
                <a:rPr lang="zh-CN" altLang="en-US" sz="1400" dirty="0">
                  <a:latin typeface="+mj-lt"/>
                </a:rPr>
                <a:t>表示 </a:t>
              </a:r>
              <a:r>
                <a:rPr lang="en-US" altLang="zh-CN" sz="1400" dirty="0">
                  <a:latin typeface="+mj-lt"/>
                </a:rPr>
                <a:t>, </a:t>
              </a:r>
              <a:r>
                <a:rPr lang="zh-CN" altLang="en-US" sz="1400" dirty="0">
                  <a:latin typeface="+mj-lt"/>
                </a:rPr>
                <a:t>之前 在 波士顿 做 厨师 的 </a:t>
              </a:r>
              <a:r>
                <a:rPr lang="en-US" altLang="zh-CN" sz="1400" dirty="0">
                  <a:latin typeface="+mj-lt"/>
                </a:rPr>
                <a:t>Frank </a:t>
              </a:r>
              <a:r>
                <a:rPr lang="zh-CN" altLang="en-US" sz="1400" dirty="0">
                  <a:latin typeface="+mj-lt"/>
                </a:rPr>
                <a:t>在 </a:t>
              </a:r>
              <a:r>
                <a:rPr lang="zh-CN" altLang="en-US" sz="1400" b="1" dirty="0">
                  <a:solidFill>
                    <a:srgbClr val="FF0000"/>
                  </a:solidFill>
                  <a:latin typeface="+mj-lt"/>
                </a:rPr>
                <a:t>旧金山</a:t>
              </a:r>
              <a:r>
                <a:rPr lang="zh-CN" altLang="en-US" sz="1400" dirty="0">
                  <a:latin typeface="+mj-lt"/>
                </a:rPr>
                <a:t> 的 餐馆 找到 一 份 流水线 厨师 的 工作 </a:t>
              </a:r>
              <a:r>
                <a:rPr lang="en-US" altLang="zh-CN" sz="1400" dirty="0">
                  <a:latin typeface="+mj-lt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33452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NMT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Overview</a:t>
            </a:r>
          </a:p>
          <a:p>
            <a:r>
              <a:rPr lang="en-US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Advanced Data Augmentation Strategy</a:t>
            </a:r>
          </a:p>
          <a:p>
            <a:pPr lvl="1"/>
            <a:r>
              <a:rPr lang="en-US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Iterative Back-Translation (Semi-supervised NMT)</a:t>
            </a:r>
          </a:p>
          <a:p>
            <a:pPr lvl="1"/>
            <a:r>
              <a:rPr lang="en-US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Target-bidirectional Agreement Regularization (Supervised NMT)</a:t>
            </a:r>
          </a:p>
          <a:p>
            <a:pPr lvl="1"/>
            <a:r>
              <a:rPr lang="en-US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SMT as Posterior Regularization (Unsupervised NMT)</a:t>
            </a:r>
          </a:p>
          <a:p>
            <a:r>
              <a:rPr lang="en-US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Summary</a:t>
            </a:r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5685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Target-bidirectional Agreement Regularization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alibri Light" panose="020F0302020204030204" pitchFamily="34" charset="0"/>
              </a:rPr>
              <a:t>Introduce two </a:t>
            </a:r>
            <a:r>
              <a:rPr lang="en-US" dirty="0" err="1">
                <a:latin typeface="Calibri Light" panose="020F0302020204030204" pitchFamily="34" charset="0"/>
              </a:rPr>
              <a:t>Kullback-Leibler</a:t>
            </a:r>
            <a:r>
              <a:rPr lang="en-US" dirty="0">
                <a:latin typeface="Calibri Light" panose="020F0302020204030204" pitchFamily="34" charset="0"/>
              </a:rPr>
              <a:t> (KL) divergence regularization terms</a:t>
            </a:r>
          </a:p>
          <a:p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9309AD0-771B-4D7A-B3DF-FE1C28B2AD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220330"/>
              </p:ext>
            </p:extLst>
          </p:nvPr>
        </p:nvGraphicFramePr>
        <p:xfrm>
          <a:off x="0" y="0"/>
          <a:ext cx="12192000" cy="3362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3572353812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640428631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823644170"/>
                    </a:ext>
                  </a:extLst>
                </a:gridCol>
                <a:gridCol w="2747228">
                  <a:extLst>
                    <a:ext uri="{9D8B030D-6E8A-4147-A177-3AD203B41FA5}">
                      <a16:colId xmlns:a16="http://schemas.microsoft.com/office/drawing/2014/main" val="3517466769"/>
                    </a:ext>
                  </a:extLst>
                </a:gridCol>
                <a:gridCol w="2129572">
                  <a:extLst>
                    <a:ext uri="{9D8B030D-6E8A-4147-A177-3AD203B41FA5}">
                      <a16:colId xmlns:a16="http://schemas.microsoft.com/office/drawing/2014/main" val="250519142"/>
                    </a:ext>
                  </a:extLst>
                </a:gridCol>
              </a:tblGrid>
              <a:tr h="33624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latin typeface="+mj-lt"/>
                        </a:rPr>
                        <a:t>NMT</a:t>
                      </a:r>
                      <a:r>
                        <a:rPr lang="en-US" sz="1600" baseline="0" dirty="0" smtClean="0">
                          <a:latin typeface="+mj-lt"/>
                        </a:rPr>
                        <a:t> </a:t>
                      </a:r>
                      <a:r>
                        <a:rPr lang="en-US" sz="1600" dirty="0" smtClean="0">
                          <a:latin typeface="+mj-lt"/>
                        </a:rPr>
                        <a:t>Overview</a:t>
                      </a:r>
                      <a:endParaRPr lang="en-US" sz="1600" dirty="0">
                        <a:latin typeface="+mj-lt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Iterative Back-Translation </a:t>
                      </a:r>
                      <a:endParaRPr lang="en-US" sz="1600" dirty="0">
                        <a:latin typeface="+mj-lt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Agreement Regularization </a:t>
                      </a:r>
                      <a:endParaRPr lang="en-US" sz="1600" dirty="0">
                        <a:latin typeface="+mj-lt"/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SMT as Posterior Regularization </a:t>
                      </a:r>
                      <a:endParaRPr lang="en-US" sz="1600" dirty="0">
                        <a:latin typeface="+mj-lt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Summary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9873791"/>
                  </a:ext>
                </a:extLst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1853" y="2287453"/>
            <a:ext cx="4452981" cy="2225813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1FE6EC5E-6151-4E21-9A4C-7EFB73154C29}"/>
              </a:ext>
            </a:extLst>
          </p:cNvPr>
          <p:cNvGrpSpPr/>
          <p:nvPr/>
        </p:nvGrpSpPr>
        <p:grpSpPr>
          <a:xfrm>
            <a:off x="1272433" y="3429001"/>
            <a:ext cx="3605244" cy="3001237"/>
            <a:chOff x="1272433" y="3429001"/>
            <a:chExt cx="3605244" cy="3001237"/>
          </a:xfrm>
        </p:grpSpPr>
        <p:pic>
          <p:nvPicPr>
            <p:cNvPr id="7" name="Picture 6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2433" y="5092502"/>
              <a:ext cx="3605244" cy="1337736"/>
            </a:xfrm>
            <a:prstGeom prst="rect">
              <a:avLst/>
            </a:prstGeom>
          </p:spPr>
        </p:pic>
        <p:cxnSp>
          <p:nvCxnSpPr>
            <p:cNvPr id="8" name="Connector: Elbow 14">
              <a:extLst>
                <a:ext uri="{FF2B5EF4-FFF2-40B4-BE49-F238E27FC236}">
                  <a16:creationId xmlns:a16="http://schemas.microsoft.com/office/drawing/2014/main" id="{552B5F89-0EA3-4281-AB5A-9A60DB290E5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540812" y="3850222"/>
              <a:ext cx="1572845" cy="730404"/>
            </a:xfrm>
            <a:prstGeom prst="bentConnector3">
              <a:avLst>
                <a:gd name="adj1" fmla="val -683"/>
              </a:avLst>
            </a:prstGeom>
            <a:noFill/>
            <a:ln>
              <a:solidFill>
                <a:srgbClr val="7030A0"/>
              </a:solidFill>
              <a:prstDash val="dash"/>
              <a:tailEnd type="stealth" w="lg" len="med"/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477D7242-32E0-4697-A3C8-696AB7ACF5F3}"/>
              </a:ext>
            </a:extLst>
          </p:cNvPr>
          <p:cNvGrpSpPr/>
          <p:nvPr/>
        </p:nvGrpSpPr>
        <p:grpSpPr>
          <a:xfrm>
            <a:off x="6174378" y="4215426"/>
            <a:ext cx="5362005" cy="2298585"/>
            <a:chOff x="6174378" y="4215426"/>
            <a:chExt cx="5362005" cy="2298585"/>
          </a:xfrm>
        </p:grpSpPr>
        <p:pic>
          <p:nvPicPr>
            <p:cNvPr id="10" name="Picture 9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4378" y="5092502"/>
              <a:ext cx="5362005" cy="1341150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>
            <a:xfrm>
              <a:off x="8107680" y="5730241"/>
              <a:ext cx="1602378" cy="783770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Calibri Light" panose="020F0302020204030204" pitchFamily="34" charset="0"/>
              </a:endParaRPr>
            </a:p>
          </p:txBody>
        </p:sp>
        <p:sp>
          <p:nvSpPr>
            <p:cNvPr id="12" name="Oval Callout 11"/>
            <p:cNvSpPr/>
            <p:nvPr/>
          </p:nvSpPr>
          <p:spPr>
            <a:xfrm>
              <a:off x="9919384" y="4858272"/>
              <a:ext cx="1279220" cy="775063"/>
            </a:xfrm>
            <a:prstGeom prst="wedgeEllipseCallout">
              <a:avLst>
                <a:gd name="adj1" fmla="val -65328"/>
                <a:gd name="adj2" fmla="val 53511"/>
              </a:avLst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Weight</a:t>
              </a:r>
            </a:p>
          </p:txBody>
        </p:sp>
        <p:cxnSp>
          <p:nvCxnSpPr>
            <p:cNvPr id="13" name="Connector: Elbow 15">
              <a:extLst>
                <a:ext uri="{FF2B5EF4-FFF2-40B4-BE49-F238E27FC236}">
                  <a16:creationId xmlns:a16="http://schemas.microsoft.com/office/drawing/2014/main" id="{04A46D8F-192E-451D-999F-37826D522866}"/>
                </a:ext>
              </a:extLst>
            </p:cNvPr>
            <p:cNvCxnSpPr>
              <a:cxnSpLocks/>
            </p:cNvCxnSpPr>
            <p:nvPr/>
          </p:nvCxnSpPr>
          <p:spPr>
            <a:xfrm>
              <a:off x="7654834" y="4215426"/>
              <a:ext cx="944908" cy="877075"/>
            </a:xfrm>
            <a:prstGeom prst="bentConnector3">
              <a:avLst>
                <a:gd name="adj1" fmla="val 99626"/>
              </a:avLst>
            </a:prstGeom>
            <a:noFill/>
            <a:ln>
              <a:solidFill>
                <a:srgbClr val="FF0000"/>
              </a:solidFill>
              <a:prstDash val="dash"/>
              <a:tailEnd type="stealth" w="lg" len="med"/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4049879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Agreement </a:t>
            </a:r>
            <a:r>
              <a:rPr lang="en-US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Regularization (R2L </a:t>
            </a:r>
            <a:r>
              <a:rPr lang="en-US" dirty="0" smtClean="0">
                <a:latin typeface="Calibri Light" panose="020F0302020204030204" pitchFamily="34" charset="0"/>
                <a:cs typeface="Calibri Light" panose="020F0302020204030204" pitchFamily="34" charset="0"/>
                <a:sym typeface="Wingdings" panose="05000000000000000000" pitchFamily="2" charset="2"/>
              </a:rPr>
              <a:t> L2R</a:t>
            </a:r>
            <a:r>
              <a:rPr lang="en-US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)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9309AD0-771B-4D7A-B3DF-FE1C28B2AD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8339879"/>
              </p:ext>
            </p:extLst>
          </p:nvPr>
        </p:nvGraphicFramePr>
        <p:xfrm>
          <a:off x="0" y="0"/>
          <a:ext cx="12192000" cy="3362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3572353812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640428631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823644170"/>
                    </a:ext>
                  </a:extLst>
                </a:gridCol>
                <a:gridCol w="2747228">
                  <a:extLst>
                    <a:ext uri="{9D8B030D-6E8A-4147-A177-3AD203B41FA5}">
                      <a16:colId xmlns:a16="http://schemas.microsoft.com/office/drawing/2014/main" val="3517466769"/>
                    </a:ext>
                  </a:extLst>
                </a:gridCol>
                <a:gridCol w="2129572">
                  <a:extLst>
                    <a:ext uri="{9D8B030D-6E8A-4147-A177-3AD203B41FA5}">
                      <a16:colId xmlns:a16="http://schemas.microsoft.com/office/drawing/2014/main" val="250519142"/>
                    </a:ext>
                  </a:extLst>
                </a:gridCol>
              </a:tblGrid>
              <a:tr h="33624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latin typeface="+mj-lt"/>
                        </a:rPr>
                        <a:t>NMT</a:t>
                      </a:r>
                      <a:r>
                        <a:rPr lang="en-US" sz="1600" baseline="0" dirty="0" smtClean="0">
                          <a:latin typeface="+mj-lt"/>
                        </a:rPr>
                        <a:t> </a:t>
                      </a:r>
                      <a:r>
                        <a:rPr lang="en-US" sz="1600" dirty="0" smtClean="0">
                          <a:latin typeface="+mj-lt"/>
                        </a:rPr>
                        <a:t>Overview</a:t>
                      </a:r>
                      <a:endParaRPr lang="en-US" sz="1600" dirty="0">
                        <a:latin typeface="+mj-lt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Iterative Back-Translation </a:t>
                      </a:r>
                      <a:endParaRPr lang="en-US" sz="1600" dirty="0">
                        <a:latin typeface="+mj-lt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Agreement Regularization </a:t>
                      </a:r>
                      <a:endParaRPr lang="en-US" sz="1600" dirty="0">
                        <a:latin typeface="+mj-lt"/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SMT as Posterior Regularization </a:t>
                      </a:r>
                      <a:endParaRPr lang="en-US" sz="1600" dirty="0">
                        <a:latin typeface="+mj-lt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Summary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9873791"/>
                  </a:ext>
                </a:extLst>
              </a:tr>
            </a:tbl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ACBD387C-55F4-4A45-8F5E-2C87BD9289E7}"/>
              </a:ext>
            </a:extLst>
          </p:cNvPr>
          <p:cNvGrpSpPr/>
          <p:nvPr/>
        </p:nvGrpSpPr>
        <p:grpSpPr>
          <a:xfrm>
            <a:off x="1746340" y="3722609"/>
            <a:ext cx="1558835" cy="445489"/>
            <a:chOff x="1746340" y="3803331"/>
            <a:chExt cx="1558835" cy="445489"/>
          </a:xfrm>
        </p:grpSpPr>
        <p:sp>
          <p:nvSpPr>
            <p:cNvPr id="6" name="Rounded Rectangle 37">
              <a:extLst>
                <a:ext uri="{FF2B5EF4-FFF2-40B4-BE49-F238E27FC236}">
                  <a16:creationId xmlns:a16="http://schemas.microsoft.com/office/drawing/2014/main" id="{FFC3210E-7E24-4DB7-820D-092A4B892501}"/>
                </a:ext>
              </a:extLst>
            </p:cNvPr>
            <p:cNvSpPr/>
            <p:nvPr/>
          </p:nvSpPr>
          <p:spPr>
            <a:xfrm>
              <a:off x="1746340" y="3803331"/>
              <a:ext cx="1558835" cy="445489"/>
            </a:xfrm>
            <a:prstGeom prst="roundRect">
              <a:avLst/>
            </a:prstGeom>
            <a:solidFill>
              <a:srgbClr val="699C93"/>
            </a:solidFill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Calibri Light" panose="020F0302020204030204" pitchFamily="34" charset="0"/>
              </a:endParaRP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517765E-61D6-4B80-8128-667AAD682D64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5542" y="3861264"/>
              <a:ext cx="1005714" cy="34428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85E78D0-5EBA-4E72-9C7C-AB2C14AEEE57}"/>
              </a:ext>
            </a:extLst>
          </p:cNvPr>
          <p:cNvGrpSpPr/>
          <p:nvPr/>
        </p:nvGrpSpPr>
        <p:grpSpPr>
          <a:xfrm>
            <a:off x="8235812" y="3722609"/>
            <a:ext cx="1558835" cy="445489"/>
            <a:chOff x="8235812" y="3805440"/>
            <a:chExt cx="1558835" cy="445489"/>
          </a:xfrm>
        </p:grpSpPr>
        <p:sp>
          <p:nvSpPr>
            <p:cNvPr id="9" name="Rounded Rectangle 57">
              <a:extLst>
                <a:ext uri="{FF2B5EF4-FFF2-40B4-BE49-F238E27FC236}">
                  <a16:creationId xmlns:a16="http://schemas.microsoft.com/office/drawing/2014/main" id="{8928B88C-20D6-4244-8D67-854C5941E3CD}"/>
                </a:ext>
              </a:extLst>
            </p:cNvPr>
            <p:cNvSpPr/>
            <p:nvPr/>
          </p:nvSpPr>
          <p:spPr>
            <a:xfrm>
              <a:off x="8235812" y="3805440"/>
              <a:ext cx="1558835" cy="445489"/>
            </a:xfrm>
            <a:prstGeom prst="roundRect">
              <a:avLst/>
            </a:prstGeom>
            <a:solidFill>
              <a:srgbClr val="BD8F9C"/>
            </a:solidFill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Calibri Light" panose="020F0302020204030204" pitchFamily="34" charset="0"/>
              </a:endParaRP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41653E5-5031-40FE-988A-D230FD2AC2EA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56499" y="3853784"/>
              <a:ext cx="1005714" cy="34428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BEB10C4D-570D-41AF-ACFD-F6B820A790B6}"/>
              </a:ext>
            </a:extLst>
          </p:cNvPr>
          <p:cNvSpPr txBox="1"/>
          <p:nvPr/>
        </p:nvSpPr>
        <p:spPr>
          <a:xfrm>
            <a:off x="10058566" y="3797960"/>
            <a:ext cx="12811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+mj-lt"/>
              </a:rPr>
              <a:t>R2L Model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BE1D71F-5D50-4CEA-A6F3-89124220964A}"/>
              </a:ext>
            </a:extLst>
          </p:cNvPr>
          <p:cNvSpPr txBox="1"/>
          <p:nvPr/>
        </p:nvSpPr>
        <p:spPr>
          <a:xfrm>
            <a:off x="472082" y="3805440"/>
            <a:ext cx="12811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+mj-lt"/>
              </a:rPr>
              <a:t>L2R Model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22A196E-24A1-4C34-905C-C19522A5061E}"/>
              </a:ext>
            </a:extLst>
          </p:cNvPr>
          <p:cNvGrpSpPr/>
          <p:nvPr/>
        </p:nvGrpSpPr>
        <p:grpSpPr>
          <a:xfrm>
            <a:off x="6680127" y="1762895"/>
            <a:ext cx="2335103" cy="1959714"/>
            <a:chOff x="6680127" y="1762895"/>
            <a:chExt cx="2335103" cy="1959714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78BA625F-B069-4787-BBD9-1FE8F7ACE7C4}"/>
                </a:ext>
              </a:extLst>
            </p:cNvPr>
            <p:cNvCxnSpPr>
              <a:cxnSpLocks/>
              <a:stCxn id="9" idx="0"/>
              <a:endCxn id="29" idx="3"/>
            </p:cNvCxnSpPr>
            <p:nvPr/>
          </p:nvCxnSpPr>
          <p:spPr>
            <a:xfrm flipH="1" flipV="1">
              <a:off x="6680127" y="1762895"/>
              <a:ext cx="2335103" cy="1959714"/>
            </a:xfrm>
            <a:prstGeom prst="straightConnector1">
              <a:avLst/>
            </a:prstGeom>
            <a:ln w="25400">
              <a:solidFill>
                <a:srgbClr val="699C93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D2B6EF3-DF4F-404D-908B-40A9876929F2}"/>
                </a:ext>
              </a:extLst>
            </p:cNvPr>
            <p:cNvSpPr txBox="1"/>
            <p:nvPr/>
          </p:nvSpPr>
          <p:spPr>
            <a:xfrm rot="2250682">
              <a:off x="7532774" y="2544169"/>
              <a:ext cx="11577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Calibri Light" panose="020F0302020204030204" pitchFamily="34" charset="0"/>
                </a:rPr>
                <a:t>Scoring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1B679B1-D5B5-428C-A43C-C0AA638AADF7}"/>
              </a:ext>
            </a:extLst>
          </p:cNvPr>
          <p:cNvGrpSpPr/>
          <p:nvPr/>
        </p:nvGrpSpPr>
        <p:grpSpPr>
          <a:xfrm>
            <a:off x="4978838" y="3647177"/>
            <a:ext cx="1701289" cy="596352"/>
            <a:chOff x="3938620" y="2246841"/>
            <a:chExt cx="1701289" cy="596352"/>
          </a:xfrm>
        </p:grpSpPr>
        <p:sp>
          <p:nvSpPr>
            <p:cNvPr id="17" name="Rounded Rectangle 55 2">
              <a:extLst>
                <a:ext uri="{FF2B5EF4-FFF2-40B4-BE49-F238E27FC236}">
                  <a16:creationId xmlns:a16="http://schemas.microsoft.com/office/drawing/2014/main" id="{22EB19FB-0D98-4446-BD6A-564DE9D1D2F1}"/>
                </a:ext>
              </a:extLst>
            </p:cNvPr>
            <p:cNvSpPr/>
            <p:nvPr/>
          </p:nvSpPr>
          <p:spPr>
            <a:xfrm>
              <a:off x="3938620" y="2246841"/>
              <a:ext cx="1701289" cy="596352"/>
            </a:xfrm>
            <a:prstGeom prst="roundRect">
              <a:avLst/>
            </a:prstGeom>
            <a:noFill/>
            <a:ln w="25400">
              <a:solidFill>
                <a:schemeClr val="tx1"/>
              </a:solidFill>
              <a:prstDash val="dash"/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Calibri Light" panose="020F0302020204030204" pitchFamily="34" charset="0"/>
                </a:rPr>
                <a:t>Bilingual Data</a:t>
              </a:r>
            </a:p>
            <a:p>
              <a:pPr algn="ctr"/>
              <a:endParaRPr lang="en-US" dirty="0">
                <a:solidFill>
                  <a:schemeClr val="tx1"/>
                </a:solidFill>
                <a:latin typeface="Calibri Light" panose="020F0302020204030204" pitchFamily="34" charset="0"/>
              </a:endParaRPr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8100B095-6F06-4F6B-9D9C-06D72F212747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56573" y="2523153"/>
              <a:ext cx="1254761" cy="320040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80ED4A4-5D76-4AAC-AE8D-4342444D8D34}"/>
              </a:ext>
            </a:extLst>
          </p:cNvPr>
          <p:cNvGrpSpPr/>
          <p:nvPr/>
        </p:nvGrpSpPr>
        <p:grpSpPr>
          <a:xfrm>
            <a:off x="4978838" y="4168098"/>
            <a:ext cx="4036392" cy="2257889"/>
            <a:chOff x="4978838" y="4168098"/>
            <a:chExt cx="4036392" cy="2257889"/>
          </a:xfrm>
        </p:grpSpPr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E883305B-4965-4E87-8D74-96DEB8B6FDD4}"/>
                </a:ext>
              </a:extLst>
            </p:cNvPr>
            <p:cNvCxnSpPr>
              <a:cxnSpLocks/>
              <a:stCxn id="9" idx="2"/>
              <a:endCxn id="23" idx="3"/>
            </p:cNvCxnSpPr>
            <p:nvPr/>
          </p:nvCxnSpPr>
          <p:spPr>
            <a:xfrm flipH="1">
              <a:off x="6680127" y="4168098"/>
              <a:ext cx="2335103" cy="1959713"/>
            </a:xfrm>
            <a:prstGeom prst="straightConnector1">
              <a:avLst/>
            </a:prstGeom>
            <a:ln w="25400">
              <a:solidFill>
                <a:schemeClr val="tx1"/>
              </a:solidFill>
              <a:prstDash val="dash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68C60E6-4AEA-492A-877C-4FE97ECE68FE}"/>
                </a:ext>
              </a:extLst>
            </p:cNvPr>
            <p:cNvSpPr txBox="1"/>
            <p:nvPr/>
          </p:nvSpPr>
          <p:spPr>
            <a:xfrm rot="19240413">
              <a:off x="7210018" y="5193809"/>
              <a:ext cx="1157720" cy="3198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Calibri Light" panose="020F0302020204030204" pitchFamily="34" charset="0"/>
                </a:rPr>
                <a:t>Sampling</a:t>
              </a: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DBA34069-0CC9-49A9-91B2-58CD6BF13851}"/>
                </a:ext>
              </a:extLst>
            </p:cNvPr>
            <p:cNvGrpSpPr/>
            <p:nvPr/>
          </p:nvGrpSpPr>
          <p:grpSpPr>
            <a:xfrm>
              <a:off x="4978838" y="5829635"/>
              <a:ext cx="1701289" cy="596352"/>
              <a:chOff x="4949002" y="5321635"/>
              <a:chExt cx="1701289" cy="596352"/>
            </a:xfrm>
          </p:grpSpPr>
          <p:sp>
            <p:nvSpPr>
              <p:cNvPr id="23" name="Rounded Rectangle 55 1 2">
                <a:extLst>
                  <a:ext uri="{FF2B5EF4-FFF2-40B4-BE49-F238E27FC236}">
                    <a16:creationId xmlns:a16="http://schemas.microsoft.com/office/drawing/2014/main" id="{42470D37-4C1C-421B-A93A-DCD3607BB6FC}"/>
                  </a:ext>
                </a:extLst>
              </p:cNvPr>
              <p:cNvSpPr/>
              <p:nvPr/>
            </p:nvSpPr>
            <p:spPr>
              <a:xfrm>
                <a:off x="4949002" y="5321635"/>
                <a:ext cx="1701289" cy="596352"/>
              </a:xfrm>
              <a:prstGeom prst="roundRect">
                <a:avLst/>
              </a:prstGeom>
              <a:noFill/>
              <a:ln w="25400">
                <a:solidFill>
                  <a:schemeClr val="accent2">
                    <a:lumMod val="75000"/>
                  </a:schemeClr>
                </a:solidFill>
                <a:prstDash val="dash"/>
              </a:ln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  <a:latin typeface="Calibri Light" panose="020F0302020204030204" pitchFamily="34" charset="0"/>
                  </a:rPr>
                  <a:t>Pseudo Data</a:t>
                </a:r>
              </a:p>
              <a:p>
                <a:pPr algn="ctr"/>
                <a:endParaRPr lang="en-US" dirty="0">
                  <a:solidFill>
                    <a:schemeClr val="tx1"/>
                  </a:solidFill>
                  <a:latin typeface="Calibri Light" panose="020F0302020204030204" pitchFamily="34" charset="0"/>
                </a:endParaRPr>
              </a:p>
            </p:txBody>
          </p:sp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45526EB3-C2E5-4B9D-B6B2-9F9F5ECA8A51}"/>
                  </a:ext>
                </a:extLst>
              </p:cNvPr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74806" y="5616235"/>
                <a:ext cx="1249680" cy="301752"/>
              </a:xfrm>
              <a:prstGeom prst="rect">
                <a:avLst/>
              </a:prstGeom>
            </p:spPr>
          </p:pic>
        </p:grp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D08A912-0089-4F8C-8314-6292FCC39D04}"/>
              </a:ext>
            </a:extLst>
          </p:cNvPr>
          <p:cNvGrpSpPr/>
          <p:nvPr/>
        </p:nvGrpSpPr>
        <p:grpSpPr>
          <a:xfrm>
            <a:off x="2525758" y="1464719"/>
            <a:ext cx="4154369" cy="2257890"/>
            <a:chOff x="2525758" y="1464719"/>
            <a:chExt cx="4154369" cy="2257890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7A44105-74C4-420E-98B3-0ACC699080C6}"/>
                </a:ext>
              </a:extLst>
            </p:cNvPr>
            <p:cNvCxnSpPr>
              <a:cxnSpLocks/>
              <a:stCxn id="6" idx="0"/>
              <a:endCxn id="29" idx="1"/>
            </p:cNvCxnSpPr>
            <p:nvPr/>
          </p:nvCxnSpPr>
          <p:spPr>
            <a:xfrm flipV="1">
              <a:off x="2525758" y="1762895"/>
              <a:ext cx="2453080" cy="1959714"/>
            </a:xfrm>
            <a:prstGeom prst="straightConnector1">
              <a:avLst/>
            </a:prstGeom>
            <a:ln w="25400">
              <a:solidFill>
                <a:schemeClr val="tx1"/>
              </a:solidFill>
              <a:prstDash val="dash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E839614-14A6-4D94-88C0-41F85A78F0E5}"/>
                </a:ext>
              </a:extLst>
            </p:cNvPr>
            <p:cNvSpPr txBox="1"/>
            <p:nvPr/>
          </p:nvSpPr>
          <p:spPr>
            <a:xfrm rot="19331938">
              <a:off x="3243540" y="2279447"/>
              <a:ext cx="1157720" cy="3198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Calibri Light" panose="020F0302020204030204" pitchFamily="34" charset="0"/>
                </a:rPr>
                <a:t>Sampling</a:t>
              </a:r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057F2DA5-AA8F-4A22-93DD-862C4C5FD416}"/>
                </a:ext>
              </a:extLst>
            </p:cNvPr>
            <p:cNvGrpSpPr/>
            <p:nvPr/>
          </p:nvGrpSpPr>
          <p:grpSpPr>
            <a:xfrm>
              <a:off x="4978838" y="1464719"/>
              <a:ext cx="1701289" cy="596352"/>
              <a:chOff x="5092955" y="1853536"/>
              <a:chExt cx="1701289" cy="596352"/>
            </a:xfrm>
          </p:grpSpPr>
          <p:sp>
            <p:nvSpPr>
              <p:cNvPr id="29" name="Rounded Rectangle 55 1 1">
                <a:extLst>
                  <a:ext uri="{FF2B5EF4-FFF2-40B4-BE49-F238E27FC236}">
                    <a16:creationId xmlns:a16="http://schemas.microsoft.com/office/drawing/2014/main" id="{9F4FAF31-9086-43EF-A9C6-549282FCD7E2}"/>
                  </a:ext>
                </a:extLst>
              </p:cNvPr>
              <p:cNvSpPr/>
              <p:nvPr/>
            </p:nvSpPr>
            <p:spPr>
              <a:xfrm>
                <a:off x="5092955" y="1853536"/>
                <a:ext cx="1701289" cy="596352"/>
              </a:xfrm>
              <a:prstGeom prst="roundRect">
                <a:avLst/>
              </a:prstGeom>
              <a:noFill/>
              <a:ln w="25400">
                <a:solidFill>
                  <a:srgbClr val="0070C0"/>
                </a:solidFill>
                <a:prstDash val="dash"/>
              </a:ln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  <a:latin typeface="Calibri Light" panose="020F0302020204030204" pitchFamily="34" charset="0"/>
                  </a:rPr>
                  <a:t>Pseudo Data</a:t>
                </a:r>
              </a:p>
              <a:p>
                <a:pPr algn="ctr"/>
                <a:endParaRPr lang="en-US" dirty="0">
                  <a:solidFill>
                    <a:schemeClr val="tx1"/>
                  </a:solidFill>
                  <a:latin typeface="Calibri Light" panose="020F0302020204030204" pitchFamily="34" charset="0"/>
                </a:endParaRPr>
              </a:p>
            </p:txBody>
          </p:sp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B8D76609-0E18-49AA-B475-41DDF4E20D3F}"/>
                  </a:ext>
                </a:extLst>
              </p:cNvPr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18759" y="2111544"/>
                <a:ext cx="1249680" cy="301752"/>
              </a:xfrm>
              <a:prstGeom prst="rect">
                <a:avLst/>
              </a:prstGeom>
            </p:spPr>
          </p:pic>
        </p:grpSp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56ED1470-543B-4501-A039-7CF320102D6F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098" y="4893186"/>
            <a:ext cx="3639322" cy="1554480"/>
          </a:xfrm>
          <a:prstGeom prst="rect">
            <a:avLst/>
          </a:prstGeom>
        </p:spPr>
      </p:pic>
      <p:sp>
        <p:nvSpPr>
          <p:cNvPr id="32" name="Oval 31">
            <a:extLst>
              <a:ext uri="{FF2B5EF4-FFF2-40B4-BE49-F238E27FC236}">
                <a16:creationId xmlns:a16="http://schemas.microsoft.com/office/drawing/2014/main" id="{09E6A175-1EF4-4BCA-BDB6-AC3561133A04}"/>
              </a:ext>
            </a:extLst>
          </p:cNvPr>
          <p:cNvSpPr/>
          <p:nvPr/>
        </p:nvSpPr>
        <p:spPr>
          <a:xfrm>
            <a:off x="2843784" y="4863174"/>
            <a:ext cx="305762" cy="294042"/>
          </a:xfrm>
          <a:prstGeom prst="ellipse">
            <a:avLst/>
          </a:prstGeom>
          <a:solidFill>
            <a:srgbClr val="699C93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dk1"/>
                </a:solidFill>
                <a:latin typeface="Calibri Light" panose="020F0302020204030204" pitchFamily="34" charset="0"/>
              </a:rPr>
              <a:t>1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3AFFBBE1-C208-4311-AD8C-2D77CEE8C6BD}"/>
              </a:ext>
            </a:extLst>
          </p:cNvPr>
          <p:cNvSpPr/>
          <p:nvPr/>
        </p:nvSpPr>
        <p:spPr>
          <a:xfrm>
            <a:off x="3074480" y="5376384"/>
            <a:ext cx="305762" cy="294042"/>
          </a:xfrm>
          <a:prstGeom prst="ellipse">
            <a:avLst/>
          </a:prstGeom>
          <a:solidFill>
            <a:srgbClr val="699C93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dk1"/>
                </a:solidFill>
                <a:latin typeface="Calibri Light" panose="020F0302020204030204" pitchFamily="34" charset="0"/>
              </a:rPr>
              <a:t>2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E5CCBC63-27CB-4147-9F0C-9698C4DE089C}"/>
              </a:ext>
            </a:extLst>
          </p:cNvPr>
          <p:cNvSpPr/>
          <p:nvPr/>
        </p:nvSpPr>
        <p:spPr>
          <a:xfrm>
            <a:off x="4224911" y="6024060"/>
            <a:ext cx="305762" cy="294042"/>
          </a:xfrm>
          <a:prstGeom prst="ellipse">
            <a:avLst/>
          </a:prstGeom>
          <a:solidFill>
            <a:srgbClr val="699C93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dk1"/>
                </a:solidFill>
                <a:latin typeface="Calibri Light" panose="020F0302020204030204" pitchFamily="34" charset="0"/>
              </a:rPr>
              <a:t>3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6F3A0742-C05E-48A2-BC35-5B24511DC585}"/>
              </a:ext>
            </a:extLst>
          </p:cNvPr>
          <p:cNvGrpSpPr/>
          <p:nvPr/>
        </p:nvGrpSpPr>
        <p:grpSpPr>
          <a:xfrm>
            <a:off x="3305175" y="3763693"/>
            <a:ext cx="1673663" cy="294042"/>
            <a:chOff x="3305175" y="3763693"/>
            <a:chExt cx="1673663" cy="294042"/>
          </a:xfrm>
        </p:grpSpPr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D082CB88-27BC-4254-B8E2-49C0516A3092}"/>
                </a:ext>
              </a:extLst>
            </p:cNvPr>
            <p:cNvCxnSpPr>
              <a:cxnSpLocks/>
              <a:stCxn id="17" idx="1"/>
              <a:endCxn id="6" idx="3"/>
            </p:cNvCxnSpPr>
            <p:nvPr/>
          </p:nvCxnSpPr>
          <p:spPr>
            <a:xfrm flipH="1">
              <a:off x="3305175" y="3945353"/>
              <a:ext cx="1673663" cy="1"/>
            </a:xfrm>
            <a:prstGeom prst="straightConnector1">
              <a:avLst/>
            </a:prstGeom>
            <a:ln w="25400">
              <a:solidFill>
                <a:srgbClr val="699C93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59CFCE0-50C4-4417-A5B1-421E974D951C}"/>
                </a:ext>
              </a:extLst>
            </p:cNvPr>
            <p:cNvSpPr/>
            <p:nvPr/>
          </p:nvSpPr>
          <p:spPr>
            <a:xfrm>
              <a:off x="3652957" y="3763693"/>
              <a:ext cx="305762" cy="294042"/>
            </a:xfrm>
            <a:prstGeom prst="ellipse">
              <a:avLst/>
            </a:prstGeom>
            <a:solidFill>
              <a:srgbClr val="699C93"/>
            </a:solidFill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dk1"/>
                  </a:solidFill>
                  <a:latin typeface="Calibri Light" panose="020F0302020204030204" pitchFamily="34" charset="0"/>
                </a:rPr>
                <a:t>1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1571F360-3AD9-402F-9B81-8D7081CA81ED}"/>
              </a:ext>
            </a:extLst>
          </p:cNvPr>
          <p:cNvGrpSpPr/>
          <p:nvPr/>
        </p:nvGrpSpPr>
        <p:grpSpPr>
          <a:xfrm>
            <a:off x="3305175" y="3945354"/>
            <a:ext cx="2524308" cy="1884281"/>
            <a:chOff x="3305175" y="3945354"/>
            <a:chExt cx="2524308" cy="1884281"/>
          </a:xfrm>
        </p:grpSpPr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AA740232-73E2-456A-AF5D-D6266AE06E0B}"/>
                </a:ext>
              </a:extLst>
            </p:cNvPr>
            <p:cNvCxnSpPr>
              <a:cxnSpLocks/>
              <a:stCxn id="23" idx="0"/>
              <a:endCxn id="6" idx="3"/>
            </p:cNvCxnSpPr>
            <p:nvPr/>
          </p:nvCxnSpPr>
          <p:spPr>
            <a:xfrm flipH="1" flipV="1">
              <a:off x="3305175" y="3945354"/>
              <a:ext cx="2524308" cy="1884281"/>
            </a:xfrm>
            <a:prstGeom prst="straightConnector1">
              <a:avLst/>
            </a:prstGeom>
            <a:ln w="25400">
              <a:solidFill>
                <a:srgbClr val="699C93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3DA889E2-4FDE-4E28-AAB8-0F16A70F3347}"/>
                </a:ext>
              </a:extLst>
            </p:cNvPr>
            <p:cNvSpPr/>
            <p:nvPr/>
          </p:nvSpPr>
          <p:spPr>
            <a:xfrm>
              <a:off x="3660931" y="4135977"/>
              <a:ext cx="305762" cy="294042"/>
            </a:xfrm>
            <a:prstGeom prst="ellipse">
              <a:avLst/>
            </a:prstGeom>
            <a:solidFill>
              <a:srgbClr val="699C93"/>
            </a:solidFill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dk1"/>
                  </a:solidFill>
                  <a:latin typeface="Calibri Light" panose="020F0302020204030204" pitchFamily="34" charset="0"/>
                </a:rPr>
                <a:t>2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AF9A6BF4-EFF1-49AF-B242-DD4EED5C5DD9}"/>
              </a:ext>
            </a:extLst>
          </p:cNvPr>
          <p:cNvGrpSpPr/>
          <p:nvPr/>
        </p:nvGrpSpPr>
        <p:grpSpPr>
          <a:xfrm>
            <a:off x="3305175" y="2061071"/>
            <a:ext cx="2524308" cy="1884283"/>
            <a:chOff x="3305175" y="2061071"/>
            <a:chExt cx="2524308" cy="1884283"/>
          </a:xfrm>
        </p:grpSpPr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91E10A17-33A3-4BDD-B992-41486B433D77}"/>
                </a:ext>
              </a:extLst>
            </p:cNvPr>
            <p:cNvCxnSpPr>
              <a:cxnSpLocks/>
              <a:stCxn id="29" idx="2"/>
              <a:endCxn id="6" idx="3"/>
            </p:cNvCxnSpPr>
            <p:nvPr/>
          </p:nvCxnSpPr>
          <p:spPr>
            <a:xfrm flipH="1">
              <a:off x="3305175" y="2061071"/>
              <a:ext cx="2524308" cy="1884283"/>
            </a:xfrm>
            <a:prstGeom prst="straightConnector1">
              <a:avLst/>
            </a:prstGeom>
            <a:ln w="25400">
              <a:solidFill>
                <a:srgbClr val="699C93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8594EC38-1159-4D76-B59F-9A7A794A8B27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341207">
              <a:off x="3783104" y="2588623"/>
              <a:ext cx="1231289" cy="428274"/>
            </a:xfrm>
            <a:prstGeom prst="rect">
              <a:avLst/>
            </a:prstGeom>
          </p:spPr>
        </p:pic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82F98697-50E6-4BDB-97FC-472EB9A00EE5}"/>
                </a:ext>
              </a:extLst>
            </p:cNvPr>
            <p:cNvSpPr/>
            <p:nvPr/>
          </p:nvSpPr>
          <p:spPr>
            <a:xfrm>
              <a:off x="3669519" y="3396446"/>
              <a:ext cx="305762" cy="294042"/>
            </a:xfrm>
            <a:prstGeom prst="ellipse">
              <a:avLst/>
            </a:prstGeom>
            <a:solidFill>
              <a:srgbClr val="699C93"/>
            </a:solidFill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dk1"/>
                  </a:solidFill>
                  <a:latin typeface="Calibri Light" panose="020F0302020204030204" pitchFamily="34" charset="0"/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57814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Agreement Regularization </a:t>
            </a:r>
            <a:r>
              <a:rPr lang="en-US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(L2R 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  <a:sym typeface="Wingdings" panose="05000000000000000000" pitchFamily="2" charset="2"/>
              </a:rPr>
              <a:t> </a:t>
            </a:r>
            <a:r>
              <a:rPr lang="en-US" dirty="0" smtClean="0">
                <a:latin typeface="Calibri Light" panose="020F0302020204030204" pitchFamily="34" charset="0"/>
                <a:cs typeface="Calibri Light" panose="020F0302020204030204" pitchFamily="34" charset="0"/>
                <a:sym typeface="Wingdings" panose="05000000000000000000" pitchFamily="2" charset="2"/>
              </a:rPr>
              <a:t>R2L</a:t>
            </a:r>
            <a:r>
              <a:rPr lang="en-US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)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9309AD0-771B-4D7A-B3DF-FE1C28B2AD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6563049"/>
              </p:ext>
            </p:extLst>
          </p:nvPr>
        </p:nvGraphicFramePr>
        <p:xfrm>
          <a:off x="0" y="0"/>
          <a:ext cx="12192000" cy="3362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3572353812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640428631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823644170"/>
                    </a:ext>
                  </a:extLst>
                </a:gridCol>
                <a:gridCol w="2747228">
                  <a:extLst>
                    <a:ext uri="{9D8B030D-6E8A-4147-A177-3AD203B41FA5}">
                      <a16:colId xmlns:a16="http://schemas.microsoft.com/office/drawing/2014/main" val="3517466769"/>
                    </a:ext>
                  </a:extLst>
                </a:gridCol>
                <a:gridCol w="2129572">
                  <a:extLst>
                    <a:ext uri="{9D8B030D-6E8A-4147-A177-3AD203B41FA5}">
                      <a16:colId xmlns:a16="http://schemas.microsoft.com/office/drawing/2014/main" val="250519142"/>
                    </a:ext>
                  </a:extLst>
                </a:gridCol>
              </a:tblGrid>
              <a:tr h="33624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latin typeface="+mj-lt"/>
                        </a:rPr>
                        <a:t>NMT</a:t>
                      </a:r>
                      <a:r>
                        <a:rPr lang="en-US" sz="1600" baseline="0" dirty="0" smtClean="0">
                          <a:latin typeface="+mj-lt"/>
                        </a:rPr>
                        <a:t> </a:t>
                      </a:r>
                      <a:r>
                        <a:rPr lang="en-US" sz="1600" dirty="0" smtClean="0">
                          <a:latin typeface="+mj-lt"/>
                        </a:rPr>
                        <a:t>Overview</a:t>
                      </a:r>
                      <a:endParaRPr lang="en-US" sz="1600" dirty="0">
                        <a:latin typeface="+mj-lt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Iterative Back-Translation </a:t>
                      </a:r>
                      <a:endParaRPr lang="en-US" sz="1600" dirty="0">
                        <a:latin typeface="+mj-lt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Agreement Regularization </a:t>
                      </a:r>
                      <a:endParaRPr lang="en-US" sz="1600" dirty="0">
                        <a:latin typeface="+mj-lt"/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SMT as Posterior Regularization </a:t>
                      </a:r>
                      <a:endParaRPr lang="en-US" sz="1600" dirty="0">
                        <a:latin typeface="+mj-lt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Summary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9873791"/>
                  </a:ext>
                </a:extLst>
              </a:tr>
            </a:tbl>
          </a:graphicData>
        </a:graphic>
      </p:graphicFrame>
      <p:grpSp>
        <p:nvGrpSpPr>
          <p:cNvPr id="57" name="Group 56"/>
          <p:cNvGrpSpPr/>
          <p:nvPr/>
        </p:nvGrpSpPr>
        <p:grpSpPr>
          <a:xfrm>
            <a:off x="472082" y="1464719"/>
            <a:ext cx="11711906" cy="5001870"/>
            <a:chOff x="472082" y="1464719"/>
            <a:chExt cx="11711906" cy="5001870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E883305B-4965-4E87-8D74-96DEB8B6FDD4}"/>
                </a:ext>
              </a:extLst>
            </p:cNvPr>
            <p:cNvCxnSpPr>
              <a:cxnSpLocks/>
              <a:stCxn id="10" idx="2"/>
              <a:endCxn id="26" idx="3"/>
            </p:cNvCxnSpPr>
            <p:nvPr/>
          </p:nvCxnSpPr>
          <p:spPr>
            <a:xfrm flipH="1">
              <a:off x="6680127" y="4168098"/>
              <a:ext cx="2335103" cy="1959713"/>
            </a:xfrm>
            <a:prstGeom prst="straightConnector1">
              <a:avLst/>
            </a:prstGeom>
            <a:ln w="25400">
              <a:solidFill>
                <a:schemeClr val="tx1"/>
              </a:solidFill>
              <a:prstDash val="dash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ACBD387C-55F4-4A45-8F5E-2C87BD9289E7}"/>
                </a:ext>
              </a:extLst>
            </p:cNvPr>
            <p:cNvGrpSpPr/>
            <p:nvPr/>
          </p:nvGrpSpPr>
          <p:grpSpPr>
            <a:xfrm>
              <a:off x="1746340" y="3722609"/>
              <a:ext cx="1558835" cy="445489"/>
              <a:chOff x="1746340" y="3803331"/>
              <a:chExt cx="1558835" cy="445489"/>
            </a:xfrm>
          </p:grpSpPr>
          <p:sp>
            <p:nvSpPr>
              <p:cNvPr id="7" name="Rounded Rectangle 37">
                <a:extLst>
                  <a:ext uri="{FF2B5EF4-FFF2-40B4-BE49-F238E27FC236}">
                    <a16:creationId xmlns:a16="http://schemas.microsoft.com/office/drawing/2014/main" id="{FFC3210E-7E24-4DB7-820D-092A4B892501}"/>
                  </a:ext>
                </a:extLst>
              </p:cNvPr>
              <p:cNvSpPr/>
              <p:nvPr/>
            </p:nvSpPr>
            <p:spPr>
              <a:xfrm>
                <a:off x="1746340" y="3803331"/>
                <a:ext cx="1558835" cy="445489"/>
              </a:xfrm>
              <a:prstGeom prst="roundRect">
                <a:avLst/>
              </a:prstGeom>
              <a:solidFill>
                <a:srgbClr val="699C93"/>
              </a:solidFill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b="1" dirty="0">
                  <a:latin typeface="Calibri Light" panose="020F0302020204030204" pitchFamily="34" charset="0"/>
                </a:endParaRPr>
              </a:p>
            </p:txBody>
          </p:sp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3517765E-61D6-4B80-8128-667AAD682D64}"/>
                  </a:ext>
                </a:extLst>
              </p:cNvPr>
              <p:cNvPicPr>
                <a:picLocks noChangeAspect="1"/>
              </p:cNvPicPr>
              <p:nvPr>
                <p:custDataLst>
                  <p:tags r:id="rId9"/>
                </p:custDataLst>
              </p:nvPr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35542" y="3861264"/>
                <a:ext cx="1005714" cy="34428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F85E78D0-5EBA-4E72-9C7C-AB2C14AEEE57}"/>
                </a:ext>
              </a:extLst>
            </p:cNvPr>
            <p:cNvGrpSpPr/>
            <p:nvPr/>
          </p:nvGrpSpPr>
          <p:grpSpPr>
            <a:xfrm>
              <a:off x="8235812" y="3722609"/>
              <a:ext cx="1558835" cy="445489"/>
              <a:chOff x="8235812" y="3805440"/>
              <a:chExt cx="1558835" cy="445489"/>
            </a:xfrm>
          </p:grpSpPr>
          <p:sp>
            <p:nvSpPr>
              <p:cNvPr id="10" name="Rounded Rectangle 57">
                <a:extLst>
                  <a:ext uri="{FF2B5EF4-FFF2-40B4-BE49-F238E27FC236}">
                    <a16:creationId xmlns:a16="http://schemas.microsoft.com/office/drawing/2014/main" id="{8928B88C-20D6-4244-8D67-854C5941E3CD}"/>
                  </a:ext>
                </a:extLst>
              </p:cNvPr>
              <p:cNvSpPr/>
              <p:nvPr/>
            </p:nvSpPr>
            <p:spPr>
              <a:xfrm>
                <a:off x="8235812" y="3805440"/>
                <a:ext cx="1558835" cy="445489"/>
              </a:xfrm>
              <a:prstGeom prst="roundRect">
                <a:avLst/>
              </a:prstGeom>
              <a:solidFill>
                <a:srgbClr val="BD8F9C"/>
              </a:solidFill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b="1" dirty="0">
                  <a:latin typeface="Calibri Light" panose="020F0302020204030204" pitchFamily="34" charset="0"/>
                </a:endParaRPr>
              </a:p>
            </p:txBody>
          </p:sp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F41653E5-5031-40FE-988A-D230FD2AC2EA}"/>
                  </a:ext>
                </a:extLst>
              </p:cNvPr>
              <p:cNvPicPr>
                <a:picLocks noChangeAspect="1"/>
              </p:cNvPicPr>
              <p:nvPr>
                <p:custDataLst>
                  <p:tags r:id="rId8"/>
                </p:custDataLst>
              </p:nvPr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556499" y="3853784"/>
                <a:ext cx="1005714" cy="34428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87A44105-74C4-420E-98B3-0ACC699080C6}"/>
                </a:ext>
              </a:extLst>
            </p:cNvPr>
            <p:cNvCxnSpPr>
              <a:cxnSpLocks/>
              <a:stCxn id="7" idx="0"/>
              <a:endCxn id="29" idx="1"/>
            </p:cNvCxnSpPr>
            <p:nvPr/>
          </p:nvCxnSpPr>
          <p:spPr>
            <a:xfrm flipV="1">
              <a:off x="2525758" y="1762895"/>
              <a:ext cx="2453080" cy="1959714"/>
            </a:xfrm>
            <a:prstGeom prst="straightConnector1">
              <a:avLst/>
            </a:prstGeom>
            <a:ln w="25400">
              <a:solidFill>
                <a:schemeClr val="tx1"/>
              </a:solidFill>
              <a:prstDash val="dash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E839614-14A6-4D94-88C0-41F85A78F0E5}"/>
                </a:ext>
              </a:extLst>
            </p:cNvPr>
            <p:cNvSpPr txBox="1"/>
            <p:nvPr/>
          </p:nvSpPr>
          <p:spPr>
            <a:xfrm rot="19331938">
              <a:off x="3243540" y="2279447"/>
              <a:ext cx="1157720" cy="3198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Calibri Light" panose="020F0302020204030204" pitchFamily="34" charset="0"/>
                </a:rPr>
                <a:t>Sampling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68C60E6-4AEA-492A-877C-4FE97ECE68FE}"/>
                </a:ext>
              </a:extLst>
            </p:cNvPr>
            <p:cNvSpPr txBox="1"/>
            <p:nvPr/>
          </p:nvSpPr>
          <p:spPr>
            <a:xfrm rot="19240413">
              <a:off x="7210018" y="5193809"/>
              <a:ext cx="1157720" cy="3198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Calibri Light" panose="020F0302020204030204" pitchFamily="34" charset="0"/>
                </a:rPr>
                <a:t>Sampling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CFF5EB5-2C88-46CB-A832-00E4A10225B1}"/>
                </a:ext>
              </a:extLst>
            </p:cNvPr>
            <p:cNvSpPr txBox="1"/>
            <p:nvPr/>
          </p:nvSpPr>
          <p:spPr>
            <a:xfrm rot="2305386">
              <a:off x="3262509" y="5220585"/>
              <a:ext cx="11577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Calibri Light" panose="020F0302020204030204" pitchFamily="34" charset="0"/>
                </a:rPr>
                <a:t>Scoring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EB10C4D-570D-41AF-ACFD-F6B820A790B6}"/>
                </a:ext>
              </a:extLst>
            </p:cNvPr>
            <p:cNvSpPr txBox="1"/>
            <p:nvPr/>
          </p:nvSpPr>
          <p:spPr>
            <a:xfrm>
              <a:off x="10058566" y="3797960"/>
              <a:ext cx="128112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+mj-lt"/>
                </a:rPr>
                <a:t>R2L Model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BE1D71F-5D50-4CEA-A6F3-89124220964A}"/>
                </a:ext>
              </a:extLst>
            </p:cNvPr>
            <p:cNvSpPr txBox="1"/>
            <p:nvPr/>
          </p:nvSpPr>
          <p:spPr>
            <a:xfrm>
              <a:off x="472082" y="3805440"/>
              <a:ext cx="128112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+mj-lt"/>
                </a:rPr>
                <a:t>L2R Model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78BA625F-B069-4787-BBD9-1FE8F7ACE7C4}"/>
                </a:ext>
              </a:extLst>
            </p:cNvPr>
            <p:cNvCxnSpPr>
              <a:cxnSpLocks/>
              <a:stCxn id="10" idx="0"/>
              <a:endCxn id="29" idx="3"/>
            </p:cNvCxnSpPr>
            <p:nvPr/>
          </p:nvCxnSpPr>
          <p:spPr>
            <a:xfrm flipH="1" flipV="1">
              <a:off x="6680127" y="1762895"/>
              <a:ext cx="2335103" cy="1959714"/>
            </a:xfrm>
            <a:prstGeom prst="straightConnector1">
              <a:avLst/>
            </a:prstGeom>
            <a:ln w="25400">
              <a:solidFill>
                <a:srgbClr val="699C93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91E10A17-33A3-4BDD-B992-41486B433D77}"/>
                </a:ext>
              </a:extLst>
            </p:cNvPr>
            <p:cNvCxnSpPr>
              <a:cxnSpLocks/>
              <a:stCxn id="29" idx="2"/>
              <a:endCxn id="7" idx="3"/>
            </p:cNvCxnSpPr>
            <p:nvPr/>
          </p:nvCxnSpPr>
          <p:spPr>
            <a:xfrm flipH="1">
              <a:off x="3305175" y="2061071"/>
              <a:ext cx="2524308" cy="1884283"/>
            </a:xfrm>
            <a:prstGeom prst="straightConnector1">
              <a:avLst/>
            </a:prstGeom>
            <a:ln w="25400">
              <a:solidFill>
                <a:srgbClr val="699C93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AA740232-73E2-456A-AF5D-D6266AE06E0B}"/>
                </a:ext>
              </a:extLst>
            </p:cNvPr>
            <p:cNvCxnSpPr>
              <a:cxnSpLocks/>
              <a:stCxn id="26" idx="0"/>
              <a:endCxn id="7" idx="3"/>
            </p:cNvCxnSpPr>
            <p:nvPr/>
          </p:nvCxnSpPr>
          <p:spPr>
            <a:xfrm flipH="1" flipV="1">
              <a:off x="3305175" y="3945354"/>
              <a:ext cx="2524308" cy="1884281"/>
            </a:xfrm>
            <a:prstGeom prst="straightConnector1">
              <a:avLst/>
            </a:prstGeom>
            <a:ln w="25400">
              <a:solidFill>
                <a:srgbClr val="699C93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D2B6EF3-DF4F-404D-908B-40A9876929F2}"/>
                </a:ext>
              </a:extLst>
            </p:cNvPr>
            <p:cNvSpPr txBox="1"/>
            <p:nvPr/>
          </p:nvSpPr>
          <p:spPr>
            <a:xfrm rot="2250682">
              <a:off x="7532774" y="2544169"/>
              <a:ext cx="11577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Calibri Light" panose="020F0302020204030204" pitchFamily="34" charset="0"/>
                </a:rPr>
                <a:t>Scoring</a:t>
              </a: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B1B679B1-D5B5-428C-A43C-C0AA638AADF7}"/>
                </a:ext>
              </a:extLst>
            </p:cNvPr>
            <p:cNvGrpSpPr/>
            <p:nvPr/>
          </p:nvGrpSpPr>
          <p:grpSpPr>
            <a:xfrm>
              <a:off x="4978838" y="3647177"/>
              <a:ext cx="1701289" cy="596352"/>
              <a:chOff x="3938620" y="2246841"/>
              <a:chExt cx="1701289" cy="596352"/>
            </a:xfrm>
          </p:grpSpPr>
          <p:sp>
            <p:nvSpPr>
              <p:cNvPr id="23" name="Rounded Rectangle 55 2">
                <a:extLst>
                  <a:ext uri="{FF2B5EF4-FFF2-40B4-BE49-F238E27FC236}">
                    <a16:creationId xmlns:a16="http://schemas.microsoft.com/office/drawing/2014/main" id="{22EB19FB-0D98-4446-BD6A-564DE9D1D2F1}"/>
                  </a:ext>
                </a:extLst>
              </p:cNvPr>
              <p:cNvSpPr/>
              <p:nvPr/>
            </p:nvSpPr>
            <p:spPr>
              <a:xfrm>
                <a:off x="3938620" y="2246841"/>
                <a:ext cx="1701289" cy="596352"/>
              </a:xfrm>
              <a:prstGeom prst="roundRect">
                <a:avLst/>
              </a:prstGeom>
              <a:noFill/>
              <a:ln w="25400">
                <a:solidFill>
                  <a:schemeClr val="tx1"/>
                </a:solidFill>
                <a:prstDash val="dash"/>
              </a:ln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  <a:latin typeface="Calibri Light" panose="020F0302020204030204" pitchFamily="34" charset="0"/>
                  </a:rPr>
                  <a:t>Bilingual Data</a:t>
                </a:r>
              </a:p>
              <a:p>
                <a:pPr algn="ctr"/>
                <a:endParaRPr lang="en-US" dirty="0">
                  <a:solidFill>
                    <a:schemeClr val="tx1"/>
                  </a:solidFill>
                  <a:latin typeface="Calibri Light" panose="020F0302020204030204" pitchFamily="34" charset="0"/>
                </a:endParaRPr>
              </a:p>
            </p:txBody>
          </p:sp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8100B095-6F06-4F6B-9D9C-06D72F212747}"/>
                  </a:ext>
                </a:extLst>
              </p:cNvPr>
              <p:cNvPicPr>
                <a:picLocks noChangeAspect="1"/>
              </p:cNvPicPr>
              <p:nvPr>
                <p:custDataLst>
                  <p:tags r:id="rId7"/>
                </p:custDataLst>
              </p:nvPr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56573" y="2523153"/>
                <a:ext cx="1254761" cy="320040"/>
              </a:xfrm>
              <a:prstGeom prst="rect">
                <a:avLst/>
              </a:prstGeom>
            </p:spPr>
          </p:pic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DBA34069-0CC9-49A9-91B2-58CD6BF13851}"/>
                </a:ext>
              </a:extLst>
            </p:cNvPr>
            <p:cNvGrpSpPr/>
            <p:nvPr/>
          </p:nvGrpSpPr>
          <p:grpSpPr>
            <a:xfrm>
              <a:off x="4978838" y="5829635"/>
              <a:ext cx="1701289" cy="596352"/>
              <a:chOff x="4949002" y="5321635"/>
              <a:chExt cx="1701289" cy="596352"/>
            </a:xfrm>
          </p:grpSpPr>
          <p:sp>
            <p:nvSpPr>
              <p:cNvPr id="26" name="Rounded Rectangle 55 1 2">
                <a:extLst>
                  <a:ext uri="{FF2B5EF4-FFF2-40B4-BE49-F238E27FC236}">
                    <a16:creationId xmlns:a16="http://schemas.microsoft.com/office/drawing/2014/main" id="{42470D37-4C1C-421B-A93A-DCD3607BB6FC}"/>
                  </a:ext>
                </a:extLst>
              </p:cNvPr>
              <p:cNvSpPr/>
              <p:nvPr/>
            </p:nvSpPr>
            <p:spPr>
              <a:xfrm>
                <a:off x="4949002" y="5321635"/>
                <a:ext cx="1701289" cy="596352"/>
              </a:xfrm>
              <a:prstGeom prst="roundRect">
                <a:avLst/>
              </a:prstGeom>
              <a:noFill/>
              <a:ln w="25400">
                <a:solidFill>
                  <a:schemeClr val="accent2">
                    <a:lumMod val="75000"/>
                  </a:schemeClr>
                </a:solidFill>
                <a:prstDash val="dash"/>
              </a:ln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  <a:latin typeface="Calibri Light" panose="020F0302020204030204" pitchFamily="34" charset="0"/>
                  </a:rPr>
                  <a:t>Pseudo Data</a:t>
                </a:r>
              </a:p>
              <a:p>
                <a:pPr algn="ctr"/>
                <a:endParaRPr lang="en-US" dirty="0">
                  <a:solidFill>
                    <a:schemeClr val="tx1"/>
                  </a:solidFill>
                  <a:latin typeface="Calibri Light" panose="020F0302020204030204" pitchFamily="34" charset="0"/>
                </a:endParaRPr>
              </a:p>
            </p:txBody>
          </p:sp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45526EB3-C2E5-4B9D-B6B2-9F9F5ECA8A51}"/>
                  </a:ext>
                </a:extLst>
              </p:cNvPr>
              <p:cNvPicPr>
                <a:picLocks noChangeAspect="1"/>
              </p:cNvPicPr>
              <p:nvPr>
                <p:custDataLst>
                  <p:tags r:id="rId6"/>
                </p:custDataLst>
              </p:nvPr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74806" y="5616235"/>
                <a:ext cx="1249680" cy="301752"/>
              </a:xfrm>
              <a:prstGeom prst="rect">
                <a:avLst/>
              </a:prstGeom>
            </p:spPr>
          </p:pic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057F2DA5-AA8F-4A22-93DD-862C4C5FD416}"/>
                </a:ext>
              </a:extLst>
            </p:cNvPr>
            <p:cNvGrpSpPr/>
            <p:nvPr/>
          </p:nvGrpSpPr>
          <p:grpSpPr>
            <a:xfrm>
              <a:off x="4978838" y="1464719"/>
              <a:ext cx="1701289" cy="596352"/>
              <a:chOff x="5092955" y="1853536"/>
              <a:chExt cx="1701289" cy="596352"/>
            </a:xfrm>
          </p:grpSpPr>
          <p:sp>
            <p:nvSpPr>
              <p:cNvPr id="29" name="Rounded Rectangle 55 1 1">
                <a:extLst>
                  <a:ext uri="{FF2B5EF4-FFF2-40B4-BE49-F238E27FC236}">
                    <a16:creationId xmlns:a16="http://schemas.microsoft.com/office/drawing/2014/main" id="{9F4FAF31-9086-43EF-A9C6-549282FCD7E2}"/>
                  </a:ext>
                </a:extLst>
              </p:cNvPr>
              <p:cNvSpPr/>
              <p:nvPr/>
            </p:nvSpPr>
            <p:spPr>
              <a:xfrm>
                <a:off x="5092955" y="1853536"/>
                <a:ext cx="1701289" cy="596352"/>
              </a:xfrm>
              <a:prstGeom prst="roundRect">
                <a:avLst/>
              </a:prstGeom>
              <a:noFill/>
              <a:ln w="25400">
                <a:solidFill>
                  <a:srgbClr val="0070C0"/>
                </a:solidFill>
                <a:prstDash val="dash"/>
              </a:ln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  <a:latin typeface="Calibri Light" panose="020F0302020204030204" pitchFamily="34" charset="0"/>
                  </a:rPr>
                  <a:t>Pseudo Data</a:t>
                </a:r>
              </a:p>
              <a:p>
                <a:pPr algn="ctr"/>
                <a:endParaRPr lang="en-US" dirty="0">
                  <a:solidFill>
                    <a:schemeClr val="tx1"/>
                  </a:solidFill>
                  <a:latin typeface="Calibri Light" panose="020F0302020204030204" pitchFamily="34" charset="0"/>
                </a:endParaRPr>
              </a:p>
            </p:txBody>
          </p:sp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B8D76609-0E18-49AA-B475-41DDF4E20D3F}"/>
                  </a:ext>
                </a:extLst>
              </p:cNvPr>
              <p:cNvPicPr>
                <a:picLocks noChangeAspect="1"/>
              </p:cNvPicPr>
              <p:nvPr>
                <p:custDataLst>
                  <p:tags r:id="rId5"/>
                </p:custDataLst>
              </p:nvPr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18759" y="2111544"/>
                <a:ext cx="1249680" cy="301752"/>
              </a:xfrm>
              <a:prstGeom prst="rect">
                <a:avLst/>
              </a:prstGeom>
            </p:spPr>
          </p:pic>
        </p:grp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D082CB88-27BC-4254-B8E2-49C0516A3092}"/>
                </a:ext>
              </a:extLst>
            </p:cNvPr>
            <p:cNvCxnSpPr>
              <a:cxnSpLocks/>
              <a:stCxn id="23" idx="1"/>
              <a:endCxn id="7" idx="3"/>
            </p:cNvCxnSpPr>
            <p:nvPr/>
          </p:nvCxnSpPr>
          <p:spPr>
            <a:xfrm flipH="1">
              <a:off x="3305175" y="3945353"/>
              <a:ext cx="1673663" cy="1"/>
            </a:xfrm>
            <a:prstGeom prst="straightConnector1">
              <a:avLst/>
            </a:prstGeom>
            <a:ln w="25400">
              <a:solidFill>
                <a:srgbClr val="699C93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56ED1470-543B-4501-A039-7CF320102D6F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0098" y="4893186"/>
              <a:ext cx="3639322" cy="1554480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AFD1F51E-A958-465A-83AA-C65422A8B26A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38905" y="4912109"/>
              <a:ext cx="3639321" cy="1554480"/>
            </a:xfrm>
            <a:prstGeom prst="rect">
              <a:avLst/>
            </a:prstGeom>
          </p:spPr>
        </p:pic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09E6A175-1EF4-4BCA-BDB6-AC3561133A04}"/>
                </a:ext>
              </a:extLst>
            </p:cNvPr>
            <p:cNvSpPr/>
            <p:nvPr/>
          </p:nvSpPr>
          <p:spPr>
            <a:xfrm>
              <a:off x="2843784" y="4863174"/>
              <a:ext cx="305762" cy="294042"/>
            </a:xfrm>
            <a:prstGeom prst="ellipse">
              <a:avLst/>
            </a:prstGeom>
            <a:solidFill>
              <a:srgbClr val="699C93"/>
            </a:solidFill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dk1"/>
                  </a:solidFill>
                  <a:latin typeface="Calibri Light" panose="020F0302020204030204" pitchFamily="34" charset="0"/>
                </a:rPr>
                <a:t>1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3AFFBBE1-C208-4311-AD8C-2D77CEE8C6BD}"/>
                </a:ext>
              </a:extLst>
            </p:cNvPr>
            <p:cNvSpPr/>
            <p:nvPr/>
          </p:nvSpPr>
          <p:spPr>
            <a:xfrm>
              <a:off x="3074480" y="5376384"/>
              <a:ext cx="305762" cy="294042"/>
            </a:xfrm>
            <a:prstGeom prst="ellipse">
              <a:avLst/>
            </a:prstGeom>
            <a:solidFill>
              <a:srgbClr val="699C93"/>
            </a:solidFill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dk1"/>
                  </a:solidFill>
                  <a:latin typeface="Calibri Light" panose="020F0302020204030204" pitchFamily="34" charset="0"/>
                </a:rPr>
                <a:t>2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5CCBC63-27CB-4147-9F0C-9698C4DE089C}"/>
                </a:ext>
              </a:extLst>
            </p:cNvPr>
            <p:cNvSpPr/>
            <p:nvPr/>
          </p:nvSpPr>
          <p:spPr>
            <a:xfrm>
              <a:off x="4224911" y="6024060"/>
              <a:ext cx="305762" cy="294042"/>
            </a:xfrm>
            <a:prstGeom prst="ellipse">
              <a:avLst/>
            </a:prstGeom>
            <a:solidFill>
              <a:srgbClr val="699C93"/>
            </a:solidFill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dk1"/>
                  </a:solidFill>
                  <a:latin typeface="Calibri Light" panose="020F0302020204030204" pitchFamily="34" charset="0"/>
                </a:rPr>
                <a:t>3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E59CFCE0-50C4-4417-A5B1-421E974D951C}"/>
                </a:ext>
              </a:extLst>
            </p:cNvPr>
            <p:cNvSpPr/>
            <p:nvPr/>
          </p:nvSpPr>
          <p:spPr>
            <a:xfrm>
              <a:off x="3652957" y="3763693"/>
              <a:ext cx="305762" cy="294042"/>
            </a:xfrm>
            <a:prstGeom prst="ellipse">
              <a:avLst/>
            </a:prstGeom>
            <a:solidFill>
              <a:srgbClr val="699C93"/>
            </a:solidFill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dk1"/>
                  </a:solidFill>
                  <a:latin typeface="Calibri Light" panose="020F0302020204030204" pitchFamily="34" charset="0"/>
                </a:rPr>
                <a:t>1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DA889E2-4FDE-4E28-AAB8-0F16A70F3347}"/>
                </a:ext>
              </a:extLst>
            </p:cNvPr>
            <p:cNvSpPr/>
            <p:nvPr/>
          </p:nvSpPr>
          <p:spPr>
            <a:xfrm>
              <a:off x="3660931" y="4135977"/>
              <a:ext cx="305762" cy="294042"/>
            </a:xfrm>
            <a:prstGeom prst="ellipse">
              <a:avLst/>
            </a:prstGeom>
            <a:solidFill>
              <a:srgbClr val="699C93"/>
            </a:solidFill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dk1"/>
                  </a:solidFill>
                  <a:latin typeface="Calibri Light" panose="020F0302020204030204" pitchFamily="34" charset="0"/>
                </a:rPr>
                <a:t>2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82F98697-50E6-4BDB-97FC-472EB9A00EE5}"/>
                </a:ext>
              </a:extLst>
            </p:cNvPr>
            <p:cNvSpPr/>
            <p:nvPr/>
          </p:nvSpPr>
          <p:spPr>
            <a:xfrm>
              <a:off x="3669519" y="3396446"/>
              <a:ext cx="305762" cy="294042"/>
            </a:xfrm>
            <a:prstGeom prst="ellipse">
              <a:avLst/>
            </a:prstGeom>
            <a:solidFill>
              <a:srgbClr val="699C93"/>
            </a:solidFill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dk1"/>
                  </a:solidFill>
                  <a:latin typeface="Calibri Light" panose="020F0302020204030204" pitchFamily="34" charset="0"/>
                </a:rPr>
                <a:t>3</a:t>
              </a:r>
            </a:p>
          </p:txBody>
        </p: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CDC5F5E8-F655-4C4A-9573-5F2541BEE383}"/>
                </a:ext>
              </a:extLst>
            </p:cNvPr>
            <p:cNvGrpSpPr/>
            <p:nvPr/>
          </p:nvGrpSpPr>
          <p:grpSpPr>
            <a:xfrm>
              <a:off x="6680127" y="3797545"/>
              <a:ext cx="4119686" cy="1412944"/>
              <a:chOff x="6680127" y="3797545"/>
              <a:chExt cx="4119686" cy="1412944"/>
            </a:xfrm>
          </p:grpSpPr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4B736612-E7E4-474A-8C7B-CD009546FF2C}"/>
                  </a:ext>
                </a:extLst>
              </p:cNvPr>
              <p:cNvGrpSpPr/>
              <p:nvPr/>
            </p:nvGrpSpPr>
            <p:grpSpPr>
              <a:xfrm>
                <a:off x="6680127" y="3797545"/>
                <a:ext cx="1555685" cy="294042"/>
                <a:chOff x="6680127" y="3797545"/>
                <a:chExt cx="1555685" cy="294042"/>
              </a:xfrm>
            </p:grpSpPr>
            <p:cxnSp>
              <p:nvCxnSpPr>
                <p:cNvPr id="44" name="Straight Arrow Connector 43">
                  <a:extLst>
                    <a:ext uri="{FF2B5EF4-FFF2-40B4-BE49-F238E27FC236}">
                      <a16:creationId xmlns:a16="http://schemas.microsoft.com/office/drawing/2014/main" id="{6CA8F84C-4DFF-4883-A6B1-105466C4F8C2}"/>
                    </a:ext>
                  </a:extLst>
                </p:cNvPr>
                <p:cNvCxnSpPr>
                  <a:cxnSpLocks/>
                  <a:stCxn id="23" idx="3"/>
                  <a:endCxn id="10" idx="1"/>
                </p:cNvCxnSpPr>
                <p:nvPr/>
              </p:nvCxnSpPr>
              <p:spPr>
                <a:xfrm>
                  <a:off x="6680127" y="3945353"/>
                  <a:ext cx="1555685" cy="1"/>
                </a:xfrm>
                <a:prstGeom prst="straightConnector1">
                  <a:avLst/>
                </a:prstGeom>
                <a:ln w="25400">
                  <a:solidFill>
                    <a:srgbClr val="BD8F9C"/>
                  </a:solidFill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F1652586-3092-40ED-B91A-31119A593634}"/>
                    </a:ext>
                  </a:extLst>
                </p:cNvPr>
                <p:cNvSpPr/>
                <p:nvPr/>
              </p:nvSpPr>
              <p:spPr>
                <a:xfrm>
                  <a:off x="7647691" y="3797545"/>
                  <a:ext cx="305762" cy="294042"/>
                </a:xfrm>
                <a:prstGeom prst="ellipse">
                  <a:avLst/>
                </a:prstGeom>
                <a:solidFill>
                  <a:srgbClr val="BD8F9C"/>
                </a:solidFill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 b="1" dirty="0">
                      <a:latin typeface="Calibri Light" panose="020F0302020204030204" pitchFamily="34" charset="0"/>
                    </a:rPr>
                    <a:t>1</a:t>
                  </a:r>
                </a:p>
              </p:txBody>
            </p:sp>
          </p:grp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A6E64EA9-AB05-439A-863A-BD49DA4BC094}"/>
                  </a:ext>
                </a:extLst>
              </p:cNvPr>
              <p:cNvSpPr/>
              <p:nvPr/>
            </p:nvSpPr>
            <p:spPr>
              <a:xfrm>
                <a:off x="10494051" y="4916447"/>
                <a:ext cx="305762" cy="294042"/>
              </a:xfrm>
              <a:prstGeom prst="ellipse">
                <a:avLst/>
              </a:prstGeom>
              <a:solidFill>
                <a:srgbClr val="BD8F9C"/>
              </a:solidFill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b="1" dirty="0">
                    <a:latin typeface="Calibri Light" panose="020F0302020204030204" pitchFamily="34" charset="0"/>
                  </a:rPr>
                  <a:t>1</a:t>
                </a:r>
              </a:p>
            </p:txBody>
          </p: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5F6843B4-7CE5-4D25-9574-BCA5905EBC2D}"/>
                </a:ext>
              </a:extLst>
            </p:cNvPr>
            <p:cNvGrpSpPr/>
            <p:nvPr/>
          </p:nvGrpSpPr>
          <p:grpSpPr>
            <a:xfrm>
              <a:off x="5829483" y="2061071"/>
              <a:ext cx="5175405" cy="3628278"/>
              <a:chOff x="5829483" y="2061071"/>
              <a:chExt cx="5175405" cy="3628278"/>
            </a:xfrm>
          </p:grpSpPr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2ED7DF7A-A9C7-436F-95C4-F74D326852BA}"/>
                  </a:ext>
                </a:extLst>
              </p:cNvPr>
              <p:cNvGrpSpPr/>
              <p:nvPr/>
            </p:nvGrpSpPr>
            <p:grpSpPr>
              <a:xfrm>
                <a:off x="5829483" y="2061071"/>
                <a:ext cx="2406329" cy="1884283"/>
                <a:chOff x="5829483" y="2061071"/>
                <a:chExt cx="2406329" cy="1884283"/>
              </a:xfrm>
            </p:grpSpPr>
            <p:cxnSp>
              <p:nvCxnSpPr>
                <p:cNvPr id="49" name="Straight Arrow Connector 48">
                  <a:extLst>
                    <a:ext uri="{FF2B5EF4-FFF2-40B4-BE49-F238E27FC236}">
                      <a16:creationId xmlns:a16="http://schemas.microsoft.com/office/drawing/2014/main" id="{9E00EA0F-A92F-4DFA-A1A4-40E79D230692}"/>
                    </a:ext>
                  </a:extLst>
                </p:cNvPr>
                <p:cNvCxnSpPr>
                  <a:cxnSpLocks/>
                  <a:stCxn id="29" idx="2"/>
                  <a:endCxn id="10" idx="1"/>
                </p:cNvCxnSpPr>
                <p:nvPr/>
              </p:nvCxnSpPr>
              <p:spPr>
                <a:xfrm>
                  <a:off x="5829483" y="2061071"/>
                  <a:ext cx="2406329" cy="1884283"/>
                </a:xfrm>
                <a:prstGeom prst="straightConnector1">
                  <a:avLst/>
                </a:prstGeom>
                <a:ln w="25400">
                  <a:solidFill>
                    <a:srgbClr val="BD8F9C"/>
                  </a:solidFill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0" name="Oval 49">
                  <a:extLst>
                    <a:ext uri="{FF2B5EF4-FFF2-40B4-BE49-F238E27FC236}">
                      <a16:creationId xmlns:a16="http://schemas.microsoft.com/office/drawing/2014/main" id="{DFE7D167-83C9-4281-ACAE-847C20C9A6E4}"/>
                    </a:ext>
                  </a:extLst>
                </p:cNvPr>
                <p:cNvSpPr/>
                <p:nvPr/>
              </p:nvSpPr>
              <p:spPr>
                <a:xfrm>
                  <a:off x="7664253" y="3430298"/>
                  <a:ext cx="305762" cy="294042"/>
                </a:xfrm>
                <a:prstGeom prst="ellipse">
                  <a:avLst/>
                </a:prstGeom>
                <a:solidFill>
                  <a:srgbClr val="BD8F9C"/>
                </a:solidFill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b="1" dirty="0">
                      <a:solidFill>
                        <a:schemeClr val="dk1"/>
                      </a:solidFill>
                      <a:latin typeface="Calibri Light" panose="020F0302020204030204" pitchFamily="34" charset="0"/>
                    </a:rPr>
                    <a:t>2</a:t>
                  </a:r>
                </a:p>
              </p:txBody>
            </p:sp>
          </p:grp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2818AF1C-3A51-4C25-B9B7-08F0BC2FE93A}"/>
                  </a:ext>
                </a:extLst>
              </p:cNvPr>
              <p:cNvSpPr/>
              <p:nvPr/>
            </p:nvSpPr>
            <p:spPr>
              <a:xfrm>
                <a:off x="10699126" y="5395307"/>
                <a:ext cx="305762" cy="294042"/>
              </a:xfrm>
              <a:prstGeom prst="ellipse">
                <a:avLst/>
              </a:prstGeom>
              <a:solidFill>
                <a:srgbClr val="BD8F9C"/>
              </a:solidFill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b="1" dirty="0">
                    <a:latin typeface="Calibri Light" panose="020F0302020204030204" pitchFamily="34" charset="0"/>
                  </a:rPr>
                  <a:t>2</a:t>
                </a:r>
              </a:p>
            </p:txBody>
          </p: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35A0CC25-BC37-4CE9-B6E6-F62E1CE858E7}"/>
                </a:ext>
              </a:extLst>
            </p:cNvPr>
            <p:cNvGrpSpPr/>
            <p:nvPr/>
          </p:nvGrpSpPr>
          <p:grpSpPr>
            <a:xfrm>
              <a:off x="2525758" y="3945354"/>
              <a:ext cx="9658230" cy="2372748"/>
              <a:chOff x="2525758" y="3945354"/>
              <a:chExt cx="9658230" cy="2372748"/>
            </a:xfrm>
          </p:grpSpPr>
          <p:cxnSp>
            <p:nvCxnSpPr>
              <p:cNvPr id="52" name="Straight Arrow Connector 51">
                <a:extLst>
                  <a:ext uri="{FF2B5EF4-FFF2-40B4-BE49-F238E27FC236}">
                    <a16:creationId xmlns:a16="http://schemas.microsoft.com/office/drawing/2014/main" id="{EF7FBF75-E726-41A0-9DAC-44B9F361936A}"/>
                  </a:ext>
                </a:extLst>
              </p:cNvPr>
              <p:cNvCxnSpPr>
                <a:cxnSpLocks/>
                <a:stCxn id="26" idx="0"/>
                <a:endCxn id="10" idx="1"/>
              </p:cNvCxnSpPr>
              <p:nvPr/>
            </p:nvCxnSpPr>
            <p:spPr>
              <a:xfrm flipV="1">
                <a:off x="5829483" y="3945354"/>
                <a:ext cx="2406329" cy="1884281"/>
              </a:xfrm>
              <a:prstGeom prst="straightConnector1">
                <a:avLst/>
              </a:prstGeom>
              <a:ln w="25400">
                <a:solidFill>
                  <a:srgbClr val="BD8F9C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Arrow Connector 52">
                <a:extLst>
                  <a:ext uri="{FF2B5EF4-FFF2-40B4-BE49-F238E27FC236}">
                    <a16:creationId xmlns:a16="http://schemas.microsoft.com/office/drawing/2014/main" id="{0D43898B-77DE-4E27-9CE4-763CC169EDD8}"/>
                  </a:ext>
                </a:extLst>
              </p:cNvPr>
              <p:cNvCxnSpPr>
                <a:cxnSpLocks/>
                <a:stCxn id="7" idx="2"/>
                <a:endCxn id="26" idx="1"/>
              </p:cNvCxnSpPr>
              <p:nvPr/>
            </p:nvCxnSpPr>
            <p:spPr>
              <a:xfrm>
                <a:off x="2525758" y="4168098"/>
                <a:ext cx="2453080" cy="1959713"/>
              </a:xfrm>
              <a:prstGeom prst="straightConnector1">
                <a:avLst/>
              </a:prstGeom>
              <a:ln w="25400">
                <a:solidFill>
                  <a:srgbClr val="BD8F9C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54" name="Picture 53">
                <a:extLst>
                  <a:ext uri="{FF2B5EF4-FFF2-40B4-BE49-F238E27FC236}">
                    <a16:creationId xmlns:a16="http://schemas.microsoft.com/office/drawing/2014/main" id="{25562FEB-BE53-45A8-A4EB-76042C426BED}"/>
                  </a:ext>
                </a:extLst>
              </p:cNvPr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1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308513">
                <a:off x="6585225" y="4875425"/>
                <a:ext cx="1231289" cy="428274"/>
              </a:xfrm>
              <a:prstGeom prst="rect">
                <a:avLst/>
              </a:prstGeom>
            </p:spPr>
          </p:pic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B23E92AD-3D71-4D3C-9BA2-A327BC73A6C0}"/>
                  </a:ext>
                </a:extLst>
              </p:cNvPr>
              <p:cNvSpPr/>
              <p:nvPr/>
            </p:nvSpPr>
            <p:spPr>
              <a:xfrm>
                <a:off x="7655665" y="4169829"/>
                <a:ext cx="305762" cy="294042"/>
              </a:xfrm>
              <a:prstGeom prst="ellipse">
                <a:avLst/>
              </a:prstGeom>
              <a:solidFill>
                <a:srgbClr val="BD8F9C"/>
              </a:solidFill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b="1" dirty="0">
                    <a:latin typeface="Calibri Light" panose="020F0302020204030204" pitchFamily="34" charset="0"/>
                  </a:rPr>
                  <a:t>3</a:t>
                </a:r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019F00D2-9A09-4761-9A6F-700E35B545B3}"/>
                  </a:ext>
                </a:extLst>
              </p:cNvPr>
              <p:cNvSpPr/>
              <p:nvPr/>
            </p:nvSpPr>
            <p:spPr>
              <a:xfrm>
                <a:off x="11878226" y="6024060"/>
                <a:ext cx="305762" cy="294042"/>
              </a:xfrm>
              <a:prstGeom prst="ellipse">
                <a:avLst/>
              </a:prstGeom>
              <a:solidFill>
                <a:srgbClr val="BD8F9C"/>
              </a:solidFill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chemeClr val="dk1"/>
                    </a:solidFill>
                    <a:latin typeface="Calibri Light" panose="020F0302020204030204" pitchFamily="34" charset="0"/>
                  </a:rPr>
                  <a:t>3</a:t>
                </a:r>
              </a:p>
            </p:txBody>
          </p:sp>
        </p:grpSp>
      </p:grpSp>
      <p:pic>
        <p:nvPicPr>
          <p:cNvPr id="59" name="Picture 58">
            <a:extLst>
              <a:ext uri="{FF2B5EF4-FFF2-40B4-BE49-F238E27FC236}">
                <a16:creationId xmlns:a16="http://schemas.microsoft.com/office/drawing/2014/main" id="{8594EC38-1159-4D76-B59F-9A7A794A8B2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341207">
            <a:off x="3783104" y="2588623"/>
            <a:ext cx="1231289" cy="428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001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Agreement </a:t>
            </a:r>
            <a:r>
              <a:rPr lang="en-US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Regularization (Joint Training)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9309AD0-771B-4D7A-B3DF-FE1C28B2AD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0194285"/>
              </p:ext>
            </p:extLst>
          </p:nvPr>
        </p:nvGraphicFramePr>
        <p:xfrm>
          <a:off x="0" y="0"/>
          <a:ext cx="12192000" cy="3362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3572353812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640428631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823644170"/>
                    </a:ext>
                  </a:extLst>
                </a:gridCol>
                <a:gridCol w="2747228">
                  <a:extLst>
                    <a:ext uri="{9D8B030D-6E8A-4147-A177-3AD203B41FA5}">
                      <a16:colId xmlns:a16="http://schemas.microsoft.com/office/drawing/2014/main" val="3517466769"/>
                    </a:ext>
                  </a:extLst>
                </a:gridCol>
                <a:gridCol w="2129572">
                  <a:extLst>
                    <a:ext uri="{9D8B030D-6E8A-4147-A177-3AD203B41FA5}">
                      <a16:colId xmlns:a16="http://schemas.microsoft.com/office/drawing/2014/main" val="250519142"/>
                    </a:ext>
                  </a:extLst>
                </a:gridCol>
              </a:tblGrid>
              <a:tr h="33624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latin typeface="+mj-lt"/>
                        </a:rPr>
                        <a:t>NMT</a:t>
                      </a:r>
                      <a:r>
                        <a:rPr lang="en-US" sz="1600" baseline="0" dirty="0" smtClean="0">
                          <a:latin typeface="+mj-lt"/>
                        </a:rPr>
                        <a:t> </a:t>
                      </a:r>
                      <a:r>
                        <a:rPr lang="en-US" sz="1600" dirty="0" smtClean="0">
                          <a:latin typeface="+mj-lt"/>
                        </a:rPr>
                        <a:t>Overview</a:t>
                      </a:r>
                      <a:endParaRPr lang="en-US" sz="1600" dirty="0">
                        <a:latin typeface="+mj-lt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Iterative Back-Translation </a:t>
                      </a:r>
                      <a:endParaRPr lang="en-US" sz="1600" dirty="0">
                        <a:latin typeface="+mj-lt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Agreement Regularization </a:t>
                      </a:r>
                      <a:endParaRPr lang="en-US" sz="1600" dirty="0">
                        <a:latin typeface="+mj-lt"/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SMT as Posterior Regularization </a:t>
                      </a:r>
                      <a:endParaRPr lang="en-US" sz="1600" dirty="0">
                        <a:latin typeface="+mj-lt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Summary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9873791"/>
                  </a:ext>
                </a:extLst>
              </a:tr>
            </a:tbl>
          </a:graphicData>
        </a:graphic>
      </p:graphicFrame>
      <p:grpSp>
        <p:nvGrpSpPr>
          <p:cNvPr id="5" name="Group 4"/>
          <p:cNvGrpSpPr/>
          <p:nvPr/>
        </p:nvGrpSpPr>
        <p:grpSpPr>
          <a:xfrm>
            <a:off x="472082" y="1464719"/>
            <a:ext cx="11711906" cy="5001870"/>
            <a:chOff x="472082" y="1464719"/>
            <a:chExt cx="11711906" cy="5001870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E883305B-4965-4E87-8D74-96DEB8B6FDD4}"/>
                </a:ext>
              </a:extLst>
            </p:cNvPr>
            <p:cNvCxnSpPr>
              <a:cxnSpLocks/>
              <a:stCxn id="54" idx="2"/>
              <a:endCxn id="50" idx="3"/>
            </p:cNvCxnSpPr>
            <p:nvPr/>
          </p:nvCxnSpPr>
          <p:spPr>
            <a:xfrm flipH="1">
              <a:off x="6680127" y="4168098"/>
              <a:ext cx="2335103" cy="1959713"/>
            </a:xfrm>
            <a:prstGeom prst="straightConnector1">
              <a:avLst/>
            </a:prstGeom>
            <a:ln w="25400">
              <a:solidFill>
                <a:schemeClr val="tx1"/>
              </a:solidFill>
              <a:prstDash val="dash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CBD387C-55F4-4A45-8F5E-2C87BD9289E7}"/>
                </a:ext>
              </a:extLst>
            </p:cNvPr>
            <p:cNvGrpSpPr/>
            <p:nvPr/>
          </p:nvGrpSpPr>
          <p:grpSpPr>
            <a:xfrm>
              <a:off x="1746340" y="3722609"/>
              <a:ext cx="1558835" cy="445489"/>
              <a:chOff x="1746340" y="3803331"/>
              <a:chExt cx="1558835" cy="445489"/>
            </a:xfrm>
          </p:grpSpPr>
          <p:sp>
            <p:nvSpPr>
              <p:cNvPr id="56" name="Rounded Rectangle 37">
                <a:extLst>
                  <a:ext uri="{FF2B5EF4-FFF2-40B4-BE49-F238E27FC236}">
                    <a16:creationId xmlns:a16="http://schemas.microsoft.com/office/drawing/2014/main" id="{FFC3210E-7E24-4DB7-820D-092A4B892501}"/>
                  </a:ext>
                </a:extLst>
              </p:cNvPr>
              <p:cNvSpPr/>
              <p:nvPr/>
            </p:nvSpPr>
            <p:spPr>
              <a:xfrm>
                <a:off x="1746340" y="3803331"/>
                <a:ext cx="1558835" cy="445489"/>
              </a:xfrm>
              <a:prstGeom prst="roundRect">
                <a:avLst/>
              </a:prstGeom>
              <a:solidFill>
                <a:srgbClr val="699C93"/>
              </a:solidFill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b="1" dirty="0">
                  <a:latin typeface="Calibri Light" panose="020F0302020204030204" pitchFamily="34" charset="0"/>
                </a:endParaRPr>
              </a:p>
            </p:txBody>
          </p:sp>
          <p:pic>
            <p:nvPicPr>
              <p:cNvPr id="57" name="Picture 56">
                <a:extLst>
                  <a:ext uri="{FF2B5EF4-FFF2-40B4-BE49-F238E27FC236}">
                    <a16:creationId xmlns:a16="http://schemas.microsoft.com/office/drawing/2014/main" id="{3517765E-61D6-4B80-8128-667AAD682D64}"/>
                  </a:ext>
                </a:extLst>
              </p:cNvPr>
              <p:cNvPicPr>
                <a:picLocks noChangeAspect="1"/>
              </p:cNvPicPr>
              <p:nvPr>
                <p:custDataLst>
                  <p:tags r:id="rId9"/>
                </p:custDataLst>
              </p:nvPr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35542" y="3861264"/>
                <a:ext cx="1005714" cy="34428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85E78D0-5EBA-4E72-9C7C-AB2C14AEEE57}"/>
                </a:ext>
              </a:extLst>
            </p:cNvPr>
            <p:cNvGrpSpPr/>
            <p:nvPr/>
          </p:nvGrpSpPr>
          <p:grpSpPr>
            <a:xfrm>
              <a:off x="8235812" y="3722609"/>
              <a:ext cx="1558835" cy="445489"/>
              <a:chOff x="8235812" y="3805440"/>
              <a:chExt cx="1558835" cy="445489"/>
            </a:xfrm>
          </p:grpSpPr>
          <p:sp>
            <p:nvSpPr>
              <p:cNvPr id="54" name="Rounded Rectangle 57">
                <a:extLst>
                  <a:ext uri="{FF2B5EF4-FFF2-40B4-BE49-F238E27FC236}">
                    <a16:creationId xmlns:a16="http://schemas.microsoft.com/office/drawing/2014/main" id="{8928B88C-20D6-4244-8D67-854C5941E3CD}"/>
                  </a:ext>
                </a:extLst>
              </p:cNvPr>
              <p:cNvSpPr/>
              <p:nvPr/>
            </p:nvSpPr>
            <p:spPr>
              <a:xfrm>
                <a:off x="8235812" y="3805440"/>
                <a:ext cx="1558835" cy="445489"/>
              </a:xfrm>
              <a:prstGeom prst="roundRect">
                <a:avLst/>
              </a:prstGeom>
              <a:solidFill>
                <a:srgbClr val="BD8F9C"/>
              </a:solidFill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b="1" dirty="0">
                  <a:latin typeface="Calibri Light" panose="020F0302020204030204" pitchFamily="34" charset="0"/>
                </a:endParaRPr>
              </a:p>
            </p:txBody>
          </p:sp>
          <p:pic>
            <p:nvPicPr>
              <p:cNvPr id="55" name="Picture 54">
                <a:extLst>
                  <a:ext uri="{FF2B5EF4-FFF2-40B4-BE49-F238E27FC236}">
                    <a16:creationId xmlns:a16="http://schemas.microsoft.com/office/drawing/2014/main" id="{F41653E5-5031-40FE-988A-D230FD2AC2EA}"/>
                  </a:ext>
                </a:extLst>
              </p:cNvPr>
              <p:cNvPicPr>
                <a:picLocks noChangeAspect="1"/>
              </p:cNvPicPr>
              <p:nvPr>
                <p:custDataLst>
                  <p:tags r:id="rId8"/>
                </p:custDataLst>
              </p:nvPr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556499" y="3853784"/>
                <a:ext cx="1005714" cy="34428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7A44105-74C4-420E-98B3-0ACC699080C6}"/>
                </a:ext>
              </a:extLst>
            </p:cNvPr>
            <p:cNvCxnSpPr>
              <a:cxnSpLocks/>
              <a:stCxn id="56" idx="0"/>
              <a:endCxn id="48" idx="1"/>
            </p:cNvCxnSpPr>
            <p:nvPr/>
          </p:nvCxnSpPr>
          <p:spPr>
            <a:xfrm flipV="1">
              <a:off x="2525758" y="1762895"/>
              <a:ext cx="2453080" cy="1959714"/>
            </a:xfrm>
            <a:prstGeom prst="straightConnector1">
              <a:avLst/>
            </a:prstGeom>
            <a:ln w="25400">
              <a:solidFill>
                <a:schemeClr val="tx1"/>
              </a:solidFill>
              <a:prstDash val="dash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E839614-14A6-4D94-88C0-41F85A78F0E5}"/>
                </a:ext>
              </a:extLst>
            </p:cNvPr>
            <p:cNvSpPr txBox="1"/>
            <p:nvPr/>
          </p:nvSpPr>
          <p:spPr>
            <a:xfrm rot="19331938">
              <a:off x="3243540" y="2279447"/>
              <a:ext cx="1157720" cy="3198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Calibri Light" panose="020F0302020204030204" pitchFamily="34" charset="0"/>
                </a:rPr>
                <a:t>Sampling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68C60E6-4AEA-492A-877C-4FE97ECE68FE}"/>
                </a:ext>
              </a:extLst>
            </p:cNvPr>
            <p:cNvSpPr txBox="1"/>
            <p:nvPr/>
          </p:nvSpPr>
          <p:spPr>
            <a:xfrm rot="19240413">
              <a:off x="7210018" y="5193809"/>
              <a:ext cx="1157720" cy="3198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Calibri Light" panose="020F0302020204030204" pitchFamily="34" charset="0"/>
                </a:rPr>
                <a:t>Sampling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CFF5EB5-2C88-46CB-A832-00E4A10225B1}"/>
                </a:ext>
              </a:extLst>
            </p:cNvPr>
            <p:cNvSpPr txBox="1"/>
            <p:nvPr/>
          </p:nvSpPr>
          <p:spPr>
            <a:xfrm rot="2305386">
              <a:off x="3262509" y="5220585"/>
              <a:ext cx="11577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Calibri Light" panose="020F0302020204030204" pitchFamily="34" charset="0"/>
                </a:rPr>
                <a:t>Scoring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EB10C4D-570D-41AF-ACFD-F6B820A790B6}"/>
                </a:ext>
              </a:extLst>
            </p:cNvPr>
            <p:cNvSpPr txBox="1"/>
            <p:nvPr/>
          </p:nvSpPr>
          <p:spPr>
            <a:xfrm>
              <a:off x="10058566" y="3797960"/>
              <a:ext cx="128112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+mj-lt"/>
                </a:rPr>
                <a:t>R2L Model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BE1D71F-5D50-4CEA-A6F3-89124220964A}"/>
                </a:ext>
              </a:extLst>
            </p:cNvPr>
            <p:cNvSpPr txBox="1"/>
            <p:nvPr/>
          </p:nvSpPr>
          <p:spPr>
            <a:xfrm>
              <a:off x="472082" y="3805440"/>
              <a:ext cx="128112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+mj-lt"/>
                </a:rPr>
                <a:t>L2R Model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78BA625F-B069-4787-BBD9-1FE8F7ACE7C4}"/>
                </a:ext>
              </a:extLst>
            </p:cNvPr>
            <p:cNvCxnSpPr>
              <a:cxnSpLocks/>
              <a:stCxn id="54" idx="0"/>
              <a:endCxn id="48" idx="3"/>
            </p:cNvCxnSpPr>
            <p:nvPr/>
          </p:nvCxnSpPr>
          <p:spPr>
            <a:xfrm flipH="1" flipV="1">
              <a:off x="6680127" y="1762895"/>
              <a:ext cx="2335103" cy="1959714"/>
            </a:xfrm>
            <a:prstGeom prst="straightConnector1">
              <a:avLst/>
            </a:prstGeom>
            <a:ln w="25400">
              <a:solidFill>
                <a:srgbClr val="699C93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91E10A17-33A3-4BDD-B992-41486B433D77}"/>
                </a:ext>
              </a:extLst>
            </p:cNvPr>
            <p:cNvCxnSpPr>
              <a:cxnSpLocks/>
              <a:stCxn id="48" idx="2"/>
              <a:endCxn id="56" idx="3"/>
            </p:cNvCxnSpPr>
            <p:nvPr/>
          </p:nvCxnSpPr>
          <p:spPr>
            <a:xfrm flipH="1">
              <a:off x="3305175" y="2061071"/>
              <a:ext cx="2524308" cy="1884283"/>
            </a:xfrm>
            <a:prstGeom prst="straightConnector1">
              <a:avLst/>
            </a:prstGeom>
            <a:ln w="25400">
              <a:solidFill>
                <a:srgbClr val="699C93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AA740232-73E2-456A-AF5D-D6266AE06E0B}"/>
                </a:ext>
              </a:extLst>
            </p:cNvPr>
            <p:cNvCxnSpPr>
              <a:cxnSpLocks/>
              <a:stCxn id="50" idx="0"/>
              <a:endCxn id="56" idx="3"/>
            </p:cNvCxnSpPr>
            <p:nvPr/>
          </p:nvCxnSpPr>
          <p:spPr>
            <a:xfrm flipH="1" flipV="1">
              <a:off x="3305175" y="3945354"/>
              <a:ext cx="2524308" cy="1884281"/>
            </a:xfrm>
            <a:prstGeom prst="straightConnector1">
              <a:avLst/>
            </a:prstGeom>
            <a:ln w="25400">
              <a:solidFill>
                <a:srgbClr val="699C93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D2B6EF3-DF4F-404D-908B-40A9876929F2}"/>
                </a:ext>
              </a:extLst>
            </p:cNvPr>
            <p:cNvSpPr txBox="1"/>
            <p:nvPr/>
          </p:nvSpPr>
          <p:spPr>
            <a:xfrm rot="2250682">
              <a:off x="7532774" y="2544169"/>
              <a:ext cx="11577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Calibri Light" panose="020F0302020204030204" pitchFamily="34" charset="0"/>
                </a:rPr>
                <a:t>Scoring</a:t>
              </a:r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B1B679B1-D5B5-428C-A43C-C0AA638AADF7}"/>
                </a:ext>
              </a:extLst>
            </p:cNvPr>
            <p:cNvGrpSpPr/>
            <p:nvPr/>
          </p:nvGrpSpPr>
          <p:grpSpPr>
            <a:xfrm>
              <a:off x="4978838" y="3647177"/>
              <a:ext cx="1701289" cy="596352"/>
              <a:chOff x="3938620" y="2246841"/>
              <a:chExt cx="1701289" cy="596352"/>
            </a:xfrm>
          </p:grpSpPr>
          <p:sp>
            <p:nvSpPr>
              <p:cNvPr id="52" name="Rounded Rectangle 55 2">
                <a:extLst>
                  <a:ext uri="{FF2B5EF4-FFF2-40B4-BE49-F238E27FC236}">
                    <a16:creationId xmlns:a16="http://schemas.microsoft.com/office/drawing/2014/main" id="{22EB19FB-0D98-4446-BD6A-564DE9D1D2F1}"/>
                  </a:ext>
                </a:extLst>
              </p:cNvPr>
              <p:cNvSpPr/>
              <p:nvPr/>
            </p:nvSpPr>
            <p:spPr>
              <a:xfrm>
                <a:off x="3938620" y="2246841"/>
                <a:ext cx="1701289" cy="596352"/>
              </a:xfrm>
              <a:prstGeom prst="roundRect">
                <a:avLst/>
              </a:prstGeom>
              <a:noFill/>
              <a:ln w="25400">
                <a:solidFill>
                  <a:schemeClr val="tx1"/>
                </a:solidFill>
                <a:prstDash val="dash"/>
              </a:ln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  <a:latin typeface="Calibri Light" panose="020F0302020204030204" pitchFamily="34" charset="0"/>
                  </a:rPr>
                  <a:t>Bilingual Data</a:t>
                </a:r>
              </a:p>
              <a:p>
                <a:pPr algn="ctr"/>
                <a:endParaRPr lang="en-US" dirty="0">
                  <a:solidFill>
                    <a:schemeClr val="tx1"/>
                  </a:solidFill>
                  <a:latin typeface="Calibri Light" panose="020F0302020204030204" pitchFamily="34" charset="0"/>
                </a:endParaRPr>
              </a:p>
            </p:txBody>
          </p:sp>
          <p:pic>
            <p:nvPicPr>
              <p:cNvPr id="53" name="Picture 52">
                <a:extLst>
                  <a:ext uri="{FF2B5EF4-FFF2-40B4-BE49-F238E27FC236}">
                    <a16:creationId xmlns:a16="http://schemas.microsoft.com/office/drawing/2014/main" id="{8100B095-6F06-4F6B-9D9C-06D72F212747}"/>
                  </a:ext>
                </a:extLst>
              </p:cNvPr>
              <p:cNvPicPr>
                <a:picLocks noChangeAspect="1"/>
              </p:cNvPicPr>
              <p:nvPr>
                <p:custDataLst>
                  <p:tags r:id="rId7"/>
                </p:custDataLst>
              </p:nvPr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56573" y="2523153"/>
                <a:ext cx="1254761" cy="320040"/>
              </a:xfrm>
              <a:prstGeom prst="rect">
                <a:avLst/>
              </a:prstGeom>
            </p:spPr>
          </p:pic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DBA34069-0CC9-49A9-91B2-58CD6BF13851}"/>
                </a:ext>
              </a:extLst>
            </p:cNvPr>
            <p:cNvGrpSpPr/>
            <p:nvPr/>
          </p:nvGrpSpPr>
          <p:grpSpPr>
            <a:xfrm>
              <a:off x="4978838" y="5829635"/>
              <a:ext cx="1701289" cy="596352"/>
              <a:chOff x="4949002" y="5321635"/>
              <a:chExt cx="1701289" cy="596352"/>
            </a:xfrm>
          </p:grpSpPr>
          <p:sp>
            <p:nvSpPr>
              <p:cNvPr id="50" name="Rounded Rectangle 55 1 2">
                <a:extLst>
                  <a:ext uri="{FF2B5EF4-FFF2-40B4-BE49-F238E27FC236}">
                    <a16:creationId xmlns:a16="http://schemas.microsoft.com/office/drawing/2014/main" id="{42470D37-4C1C-421B-A93A-DCD3607BB6FC}"/>
                  </a:ext>
                </a:extLst>
              </p:cNvPr>
              <p:cNvSpPr/>
              <p:nvPr/>
            </p:nvSpPr>
            <p:spPr>
              <a:xfrm>
                <a:off x="4949002" y="5321635"/>
                <a:ext cx="1701289" cy="596352"/>
              </a:xfrm>
              <a:prstGeom prst="roundRect">
                <a:avLst/>
              </a:prstGeom>
              <a:noFill/>
              <a:ln w="25400">
                <a:solidFill>
                  <a:schemeClr val="accent2">
                    <a:lumMod val="75000"/>
                  </a:schemeClr>
                </a:solidFill>
                <a:prstDash val="dash"/>
              </a:ln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  <a:latin typeface="Calibri Light" panose="020F0302020204030204" pitchFamily="34" charset="0"/>
                  </a:rPr>
                  <a:t>Pseudo Data</a:t>
                </a:r>
              </a:p>
              <a:p>
                <a:pPr algn="ctr"/>
                <a:endParaRPr lang="en-US" dirty="0">
                  <a:solidFill>
                    <a:schemeClr val="tx1"/>
                  </a:solidFill>
                  <a:latin typeface="Calibri Light" panose="020F0302020204030204" pitchFamily="34" charset="0"/>
                </a:endParaRPr>
              </a:p>
            </p:txBody>
          </p:sp>
          <p:pic>
            <p:nvPicPr>
              <p:cNvPr id="51" name="Picture 50">
                <a:extLst>
                  <a:ext uri="{FF2B5EF4-FFF2-40B4-BE49-F238E27FC236}">
                    <a16:creationId xmlns:a16="http://schemas.microsoft.com/office/drawing/2014/main" id="{45526EB3-C2E5-4B9D-B6B2-9F9F5ECA8A51}"/>
                  </a:ext>
                </a:extLst>
              </p:cNvPr>
              <p:cNvPicPr>
                <a:picLocks noChangeAspect="1"/>
              </p:cNvPicPr>
              <p:nvPr>
                <p:custDataLst>
                  <p:tags r:id="rId6"/>
                </p:custDataLst>
              </p:nvPr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74806" y="5616235"/>
                <a:ext cx="1249680" cy="301752"/>
              </a:xfrm>
              <a:prstGeom prst="rect">
                <a:avLst/>
              </a:prstGeom>
            </p:spPr>
          </p:pic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057F2DA5-AA8F-4A22-93DD-862C4C5FD416}"/>
                </a:ext>
              </a:extLst>
            </p:cNvPr>
            <p:cNvGrpSpPr/>
            <p:nvPr/>
          </p:nvGrpSpPr>
          <p:grpSpPr>
            <a:xfrm>
              <a:off x="4978838" y="1464719"/>
              <a:ext cx="1701289" cy="596352"/>
              <a:chOff x="5092955" y="1853536"/>
              <a:chExt cx="1701289" cy="596352"/>
            </a:xfrm>
          </p:grpSpPr>
          <p:sp>
            <p:nvSpPr>
              <p:cNvPr id="48" name="Rounded Rectangle 55 1 1">
                <a:extLst>
                  <a:ext uri="{FF2B5EF4-FFF2-40B4-BE49-F238E27FC236}">
                    <a16:creationId xmlns:a16="http://schemas.microsoft.com/office/drawing/2014/main" id="{9F4FAF31-9086-43EF-A9C6-549282FCD7E2}"/>
                  </a:ext>
                </a:extLst>
              </p:cNvPr>
              <p:cNvSpPr/>
              <p:nvPr/>
            </p:nvSpPr>
            <p:spPr>
              <a:xfrm>
                <a:off x="5092955" y="1853536"/>
                <a:ext cx="1701289" cy="596352"/>
              </a:xfrm>
              <a:prstGeom prst="roundRect">
                <a:avLst/>
              </a:prstGeom>
              <a:noFill/>
              <a:ln w="25400">
                <a:solidFill>
                  <a:srgbClr val="0070C0"/>
                </a:solidFill>
                <a:prstDash val="dash"/>
              </a:ln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  <a:latin typeface="Calibri Light" panose="020F0302020204030204" pitchFamily="34" charset="0"/>
                  </a:rPr>
                  <a:t>Pseudo Data</a:t>
                </a:r>
              </a:p>
              <a:p>
                <a:pPr algn="ctr"/>
                <a:endParaRPr lang="en-US" dirty="0">
                  <a:solidFill>
                    <a:schemeClr val="tx1"/>
                  </a:solidFill>
                  <a:latin typeface="Calibri Light" panose="020F0302020204030204" pitchFamily="34" charset="0"/>
                </a:endParaRPr>
              </a:p>
            </p:txBody>
          </p:sp>
          <p:pic>
            <p:nvPicPr>
              <p:cNvPr id="49" name="Picture 48">
                <a:extLst>
                  <a:ext uri="{FF2B5EF4-FFF2-40B4-BE49-F238E27FC236}">
                    <a16:creationId xmlns:a16="http://schemas.microsoft.com/office/drawing/2014/main" id="{B8D76609-0E18-49AA-B475-41DDF4E20D3F}"/>
                  </a:ext>
                </a:extLst>
              </p:cNvPr>
              <p:cNvPicPr>
                <a:picLocks noChangeAspect="1"/>
              </p:cNvPicPr>
              <p:nvPr>
                <p:custDataLst>
                  <p:tags r:id="rId5"/>
                </p:custDataLst>
              </p:nvPr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18759" y="2111544"/>
                <a:ext cx="1249680" cy="301752"/>
              </a:xfrm>
              <a:prstGeom prst="rect">
                <a:avLst/>
              </a:prstGeom>
            </p:spPr>
          </p:pic>
        </p:grp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082CB88-27BC-4254-B8E2-49C0516A3092}"/>
                </a:ext>
              </a:extLst>
            </p:cNvPr>
            <p:cNvCxnSpPr>
              <a:cxnSpLocks/>
              <a:stCxn id="52" idx="1"/>
              <a:endCxn id="56" idx="3"/>
            </p:cNvCxnSpPr>
            <p:nvPr/>
          </p:nvCxnSpPr>
          <p:spPr>
            <a:xfrm flipH="1">
              <a:off x="3305175" y="3945353"/>
              <a:ext cx="1673663" cy="1"/>
            </a:xfrm>
            <a:prstGeom prst="straightConnector1">
              <a:avLst/>
            </a:prstGeom>
            <a:ln w="25400">
              <a:solidFill>
                <a:srgbClr val="699C93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56ED1470-543B-4501-A039-7CF320102D6F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0098" y="4893186"/>
              <a:ext cx="3639322" cy="1554480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AFD1F51E-A958-465A-83AA-C65422A8B26A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38905" y="4912109"/>
              <a:ext cx="3639321" cy="1554480"/>
            </a:xfrm>
            <a:prstGeom prst="rect">
              <a:avLst/>
            </a:prstGeom>
          </p:spPr>
        </p:pic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09E6A175-1EF4-4BCA-BDB6-AC3561133A04}"/>
                </a:ext>
              </a:extLst>
            </p:cNvPr>
            <p:cNvSpPr/>
            <p:nvPr/>
          </p:nvSpPr>
          <p:spPr>
            <a:xfrm>
              <a:off x="2843784" y="4863174"/>
              <a:ext cx="305762" cy="294042"/>
            </a:xfrm>
            <a:prstGeom prst="ellipse">
              <a:avLst/>
            </a:prstGeom>
            <a:solidFill>
              <a:srgbClr val="699C93"/>
            </a:solidFill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dk1"/>
                  </a:solidFill>
                  <a:latin typeface="Calibri Light" panose="020F0302020204030204" pitchFamily="34" charset="0"/>
                </a:rPr>
                <a:t>1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3AFFBBE1-C208-4311-AD8C-2D77CEE8C6BD}"/>
                </a:ext>
              </a:extLst>
            </p:cNvPr>
            <p:cNvSpPr/>
            <p:nvPr/>
          </p:nvSpPr>
          <p:spPr>
            <a:xfrm>
              <a:off x="3074480" y="5376384"/>
              <a:ext cx="305762" cy="294042"/>
            </a:xfrm>
            <a:prstGeom prst="ellipse">
              <a:avLst/>
            </a:prstGeom>
            <a:solidFill>
              <a:srgbClr val="699C93"/>
            </a:solidFill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dk1"/>
                  </a:solidFill>
                  <a:latin typeface="Calibri Light" panose="020F0302020204030204" pitchFamily="34" charset="0"/>
                </a:rPr>
                <a:t>2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E5CCBC63-27CB-4147-9F0C-9698C4DE089C}"/>
                </a:ext>
              </a:extLst>
            </p:cNvPr>
            <p:cNvSpPr/>
            <p:nvPr/>
          </p:nvSpPr>
          <p:spPr>
            <a:xfrm>
              <a:off x="4224911" y="6024060"/>
              <a:ext cx="305762" cy="294042"/>
            </a:xfrm>
            <a:prstGeom prst="ellipse">
              <a:avLst/>
            </a:prstGeom>
            <a:solidFill>
              <a:srgbClr val="699C93"/>
            </a:solidFill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dk1"/>
                  </a:solidFill>
                  <a:latin typeface="Calibri Light" panose="020F0302020204030204" pitchFamily="34" charset="0"/>
                </a:rPr>
                <a:t>3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E59CFCE0-50C4-4417-A5B1-421E974D951C}"/>
                </a:ext>
              </a:extLst>
            </p:cNvPr>
            <p:cNvSpPr/>
            <p:nvPr/>
          </p:nvSpPr>
          <p:spPr>
            <a:xfrm>
              <a:off x="3652957" y="3763693"/>
              <a:ext cx="305762" cy="294042"/>
            </a:xfrm>
            <a:prstGeom prst="ellipse">
              <a:avLst/>
            </a:prstGeom>
            <a:solidFill>
              <a:srgbClr val="699C93"/>
            </a:solidFill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dk1"/>
                  </a:solidFill>
                  <a:latin typeface="Calibri Light" panose="020F0302020204030204" pitchFamily="34" charset="0"/>
                </a:rPr>
                <a:t>1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3DA889E2-4FDE-4E28-AAB8-0F16A70F3347}"/>
                </a:ext>
              </a:extLst>
            </p:cNvPr>
            <p:cNvSpPr/>
            <p:nvPr/>
          </p:nvSpPr>
          <p:spPr>
            <a:xfrm>
              <a:off x="3660931" y="4135977"/>
              <a:ext cx="305762" cy="294042"/>
            </a:xfrm>
            <a:prstGeom prst="ellipse">
              <a:avLst/>
            </a:prstGeom>
            <a:solidFill>
              <a:srgbClr val="699C93"/>
            </a:solidFill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dk1"/>
                  </a:solidFill>
                  <a:latin typeface="Calibri Light" panose="020F0302020204030204" pitchFamily="34" charset="0"/>
                </a:rPr>
                <a:t>2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82F98697-50E6-4BDB-97FC-472EB9A00EE5}"/>
                </a:ext>
              </a:extLst>
            </p:cNvPr>
            <p:cNvSpPr/>
            <p:nvPr/>
          </p:nvSpPr>
          <p:spPr>
            <a:xfrm>
              <a:off x="3669519" y="3396446"/>
              <a:ext cx="305762" cy="294042"/>
            </a:xfrm>
            <a:prstGeom prst="ellipse">
              <a:avLst/>
            </a:prstGeom>
            <a:solidFill>
              <a:srgbClr val="699C93"/>
            </a:solidFill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dk1"/>
                  </a:solidFill>
                  <a:latin typeface="Calibri Light" panose="020F0302020204030204" pitchFamily="34" charset="0"/>
                </a:rPr>
                <a:t>3</a:t>
              </a:r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CDC5F5E8-F655-4C4A-9573-5F2541BEE383}"/>
                </a:ext>
              </a:extLst>
            </p:cNvPr>
            <p:cNvGrpSpPr/>
            <p:nvPr/>
          </p:nvGrpSpPr>
          <p:grpSpPr>
            <a:xfrm>
              <a:off x="6680127" y="3797545"/>
              <a:ext cx="4119686" cy="1412944"/>
              <a:chOff x="6680127" y="3797545"/>
              <a:chExt cx="4119686" cy="1412944"/>
            </a:xfrm>
          </p:grpSpPr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4B736612-E7E4-474A-8C7B-CD009546FF2C}"/>
                  </a:ext>
                </a:extLst>
              </p:cNvPr>
              <p:cNvGrpSpPr/>
              <p:nvPr/>
            </p:nvGrpSpPr>
            <p:grpSpPr>
              <a:xfrm>
                <a:off x="6680127" y="3797545"/>
                <a:ext cx="1555685" cy="294042"/>
                <a:chOff x="6680127" y="3797545"/>
                <a:chExt cx="1555685" cy="294042"/>
              </a:xfrm>
            </p:grpSpPr>
            <p:cxnSp>
              <p:nvCxnSpPr>
                <p:cNvPr id="46" name="Straight Arrow Connector 45">
                  <a:extLst>
                    <a:ext uri="{FF2B5EF4-FFF2-40B4-BE49-F238E27FC236}">
                      <a16:creationId xmlns:a16="http://schemas.microsoft.com/office/drawing/2014/main" id="{6CA8F84C-4DFF-4883-A6B1-105466C4F8C2}"/>
                    </a:ext>
                  </a:extLst>
                </p:cNvPr>
                <p:cNvCxnSpPr>
                  <a:cxnSpLocks/>
                  <a:stCxn id="52" idx="3"/>
                  <a:endCxn id="54" idx="1"/>
                </p:cNvCxnSpPr>
                <p:nvPr/>
              </p:nvCxnSpPr>
              <p:spPr>
                <a:xfrm>
                  <a:off x="6680127" y="3945353"/>
                  <a:ext cx="1555685" cy="1"/>
                </a:xfrm>
                <a:prstGeom prst="straightConnector1">
                  <a:avLst/>
                </a:prstGeom>
                <a:ln w="25400">
                  <a:solidFill>
                    <a:srgbClr val="BD8F9C"/>
                  </a:solidFill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F1652586-3092-40ED-B91A-31119A593634}"/>
                    </a:ext>
                  </a:extLst>
                </p:cNvPr>
                <p:cNvSpPr/>
                <p:nvPr/>
              </p:nvSpPr>
              <p:spPr>
                <a:xfrm>
                  <a:off x="7647691" y="3797545"/>
                  <a:ext cx="305762" cy="294042"/>
                </a:xfrm>
                <a:prstGeom prst="ellipse">
                  <a:avLst/>
                </a:prstGeom>
                <a:solidFill>
                  <a:srgbClr val="BD8F9C"/>
                </a:solidFill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 b="1" dirty="0">
                      <a:latin typeface="Calibri Light" panose="020F0302020204030204" pitchFamily="34" charset="0"/>
                    </a:rPr>
                    <a:t>1</a:t>
                  </a:r>
                </a:p>
              </p:txBody>
            </p:sp>
          </p:grp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A6E64EA9-AB05-439A-863A-BD49DA4BC094}"/>
                  </a:ext>
                </a:extLst>
              </p:cNvPr>
              <p:cNvSpPr/>
              <p:nvPr/>
            </p:nvSpPr>
            <p:spPr>
              <a:xfrm>
                <a:off x="10494051" y="4916447"/>
                <a:ext cx="305762" cy="294042"/>
              </a:xfrm>
              <a:prstGeom prst="ellipse">
                <a:avLst/>
              </a:prstGeom>
              <a:solidFill>
                <a:srgbClr val="BD8F9C"/>
              </a:solidFill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b="1" dirty="0">
                    <a:latin typeface="Calibri Light" panose="020F0302020204030204" pitchFamily="34" charset="0"/>
                  </a:rPr>
                  <a:t>1</a:t>
                </a:r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5F6843B4-7CE5-4D25-9574-BCA5905EBC2D}"/>
                </a:ext>
              </a:extLst>
            </p:cNvPr>
            <p:cNvGrpSpPr/>
            <p:nvPr/>
          </p:nvGrpSpPr>
          <p:grpSpPr>
            <a:xfrm>
              <a:off x="5829483" y="2061071"/>
              <a:ext cx="5175405" cy="3628278"/>
              <a:chOff x="5829483" y="2061071"/>
              <a:chExt cx="5175405" cy="3628278"/>
            </a:xfrm>
          </p:grpSpPr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2ED7DF7A-A9C7-436F-95C4-F74D326852BA}"/>
                  </a:ext>
                </a:extLst>
              </p:cNvPr>
              <p:cNvGrpSpPr/>
              <p:nvPr/>
            </p:nvGrpSpPr>
            <p:grpSpPr>
              <a:xfrm>
                <a:off x="5829483" y="2061071"/>
                <a:ext cx="2406329" cy="1884283"/>
                <a:chOff x="5829483" y="2061071"/>
                <a:chExt cx="2406329" cy="1884283"/>
              </a:xfrm>
            </p:grpSpPr>
            <p:cxnSp>
              <p:nvCxnSpPr>
                <p:cNvPr id="42" name="Straight Arrow Connector 41">
                  <a:extLst>
                    <a:ext uri="{FF2B5EF4-FFF2-40B4-BE49-F238E27FC236}">
                      <a16:creationId xmlns:a16="http://schemas.microsoft.com/office/drawing/2014/main" id="{9E00EA0F-A92F-4DFA-A1A4-40E79D230692}"/>
                    </a:ext>
                  </a:extLst>
                </p:cNvPr>
                <p:cNvCxnSpPr>
                  <a:cxnSpLocks/>
                  <a:stCxn id="48" idx="2"/>
                  <a:endCxn id="54" idx="1"/>
                </p:cNvCxnSpPr>
                <p:nvPr/>
              </p:nvCxnSpPr>
              <p:spPr>
                <a:xfrm>
                  <a:off x="5829483" y="2061071"/>
                  <a:ext cx="2406329" cy="1884283"/>
                </a:xfrm>
                <a:prstGeom prst="straightConnector1">
                  <a:avLst/>
                </a:prstGeom>
                <a:ln w="25400">
                  <a:solidFill>
                    <a:srgbClr val="BD8F9C"/>
                  </a:solidFill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3" name="Oval 42">
                  <a:extLst>
                    <a:ext uri="{FF2B5EF4-FFF2-40B4-BE49-F238E27FC236}">
                      <a16:creationId xmlns:a16="http://schemas.microsoft.com/office/drawing/2014/main" id="{DFE7D167-83C9-4281-ACAE-847C20C9A6E4}"/>
                    </a:ext>
                  </a:extLst>
                </p:cNvPr>
                <p:cNvSpPr/>
                <p:nvPr/>
              </p:nvSpPr>
              <p:spPr>
                <a:xfrm>
                  <a:off x="7664253" y="3430298"/>
                  <a:ext cx="305762" cy="294042"/>
                </a:xfrm>
                <a:prstGeom prst="ellipse">
                  <a:avLst/>
                </a:prstGeom>
                <a:solidFill>
                  <a:srgbClr val="BD8F9C"/>
                </a:solidFill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b="1" dirty="0">
                      <a:solidFill>
                        <a:schemeClr val="dk1"/>
                      </a:solidFill>
                      <a:latin typeface="Calibri Light" panose="020F0302020204030204" pitchFamily="34" charset="0"/>
                    </a:rPr>
                    <a:t>2</a:t>
                  </a:r>
                </a:p>
              </p:txBody>
            </p:sp>
          </p:grp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2818AF1C-3A51-4C25-B9B7-08F0BC2FE93A}"/>
                  </a:ext>
                </a:extLst>
              </p:cNvPr>
              <p:cNvSpPr/>
              <p:nvPr/>
            </p:nvSpPr>
            <p:spPr>
              <a:xfrm>
                <a:off x="10699126" y="5395307"/>
                <a:ext cx="305762" cy="294042"/>
              </a:xfrm>
              <a:prstGeom prst="ellipse">
                <a:avLst/>
              </a:prstGeom>
              <a:solidFill>
                <a:srgbClr val="BD8F9C"/>
              </a:solidFill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b="1" dirty="0">
                    <a:latin typeface="Calibri Light" panose="020F0302020204030204" pitchFamily="34" charset="0"/>
                  </a:rPr>
                  <a:t>2</a:t>
                </a:r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35A0CC25-BC37-4CE9-B6E6-F62E1CE858E7}"/>
                </a:ext>
              </a:extLst>
            </p:cNvPr>
            <p:cNvGrpSpPr/>
            <p:nvPr/>
          </p:nvGrpSpPr>
          <p:grpSpPr>
            <a:xfrm>
              <a:off x="2525758" y="3945354"/>
              <a:ext cx="9658230" cy="2372748"/>
              <a:chOff x="2525758" y="3945354"/>
              <a:chExt cx="9658230" cy="2372748"/>
            </a:xfrm>
          </p:grpSpPr>
          <p:cxnSp>
            <p:nvCxnSpPr>
              <p:cNvPr id="35" name="Straight Arrow Connector 34">
                <a:extLst>
                  <a:ext uri="{FF2B5EF4-FFF2-40B4-BE49-F238E27FC236}">
                    <a16:creationId xmlns:a16="http://schemas.microsoft.com/office/drawing/2014/main" id="{EF7FBF75-E726-41A0-9DAC-44B9F361936A}"/>
                  </a:ext>
                </a:extLst>
              </p:cNvPr>
              <p:cNvCxnSpPr>
                <a:cxnSpLocks/>
                <a:stCxn id="50" idx="0"/>
                <a:endCxn id="54" idx="1"/>
              </p:cNvCxnSpPr>
              <p:nvPr/>
            </p:nvCxnSpPr>
            <p:spPr>
              <a:xfrm flipV="1">
                <a:off x="5829483" y="3945354"/>
                <a:ext cx="2406329" cy="1884281"/>
              </a:xfrm>
              <a:prstGeom prst="straightConnector1">
                <a:avLst/>
              </a:prstGeom>
              <a:ln w="25400">
                <a:solidFill>
                  <a:srgbClr val="BD8F9C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Arrow Connector 35">
                <a:extLst>
                  <a:ext uri="{FF2B5EF4-FFF2-40B4-BE49-F238E27FC236}">
                    <a16:creationId xmlns:a16="http://schemas.microsoft.com/office/drawing/2014/main" id="{0D43898B-77DE-4E27-9CE4-763CC169EDD8}"/>
                  </a:ext>
                </a:extLst>
              </p:cNvPr>
              <p:cNvCxnSpPr>
                <a:cxnSpLocks/>
                <a:stCxn id="56" idx="2"/>
                <a:endCxn id="50" idx="1"/>
              </p:cNvCxnSpPr>
              <p:nvPr/>
            </p:nvCxnSpPr>
            <p:spPr>
              <a:xfrm>
                <a:off x="2525758" y="4168098"/>
                <a:ext cx="2453080" cy="1959713"/>
              </a:xfrm>
              <a:prstGeom prst="straightConnector1">
                <a:avLst/>
              </a:prstGeom>
              <a:ln w="25400">
                <a:solidFill>
                  <a:srgbClr val="BD8F9C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B23E92AD-3D71-4D3C-9BA2-A327BC73A6C0}"/>
                  </a:ext>
                </a:extLst>
              </p:cNvPr>
              <p:cNvSpPr/>
              <p:nvPr/>
            </p:nvSpPr>
            <p:spPr>
              <a:xfrm>
                <a:off x="7655665" y="4169829"/>
                <a:ext cx="305762" cy="294042"/>
              </a:xfrm>
              <a:prstGeom prst="ellipse">
                <a:avLst/>
              </a:prstGeom>
              <a:solidFill>
                <a:srgbClr val="BD8F9C"/>
              </a:solidFill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b="1" dirty="0">
                    <a:latin typeface="Calibri Light" panose="020F0302020204030204" pitchFamily="34" charset="0"/>
                  </a:rPr>
                  <a:t>3</a:t>
                </a:r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019F00D2-9A09-4761-9A6F-700E35B545B3}"/>
                  </a:ext>
                </a:extLst>
              </p:cNvPr>
              <p:cNvSpPr/>
              <p:nvPr/>
            </p:nvSpPr>
            <p:spPr>
              <a:xfrm>
                <a:off x="11878226" y="6024060"/>
                <a:ext cx="305762" cy="294042"/>
              </a:xfrm>
              <a:prstGeom prst="ellipse">
                <a:avLst/>
              </a:prstGeom>
              <a:solidFill>
                <a:srgbClr val="BD8F9C"/>
              </a:solidFill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chemeClr val="dk1"/>
                    </a:solidFill>
                    <a:latin typeface="Calibri Light" panose="020F0302020204030204" pitchFamily="34" charset="0"/>
                  </a:rPr>
                  <a:t>3</a:t>
                </a:r>
              </a:p>
            </p:txBody>
          </p:sp>
        </p:grpSp>
      </p:grpSp>
      <p:sp>
        <p:nvSpPr>
          <p:cNvPr id="58" name="Arrow: Curved Down 70">
            <a:extLst>
              <a:ext uri="{FF2B5EF4-FFF2-40B4-BE49-F238E27FC236}">
                <a16:creationId xmlns:a16="http://schemas.microsoft.com/office/drawing/2014/main" id="{F054BFEB-8079-48CC-A86F-826F85A30C48}"/>
              </a:ext>
            </a:extLst>
          </p:cNvPr>
          <p:cNvSpPr/>
          <p:nvPr/>
        </p:nvSpPr>
        <p:spPr>
          <a:xfrm>
            <a:off x="4556278" y="2920504"/>
            <a:ext cx="2651760" cy="914400"/>
          </a:xfrm>
          <a:prstGeom prst="curvedDownArrow">
            <a:avLst/>
          </a:prstGeom>
          <a:solidFill>
            <a:srgbClr val="BD8F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9" name="Arrow: Curved Down 71">
            <a:extLst>
              <a:ext uri="{FF2B5EF4-FFF2-40B4-BE49-F238E27FC236}">
                <a16:creationId xmlns:a16="http://schemas.microsoft.com/office/drawing/2014/main" id="{038B956B-8A28-4AF0-B055-FB5D589C8648}"/>
              </a:ext>
            </a:extLst>
          </p:cNvPr>
          <p:cNvSpPr/>
          <p:nvPr/>
        </p:nvSpPr>
        <p:spPr>
          <a:xfrm flipH="1" flipV="1">
            <a:off x="4432375" y="4035558"/>
            <a:ext cx="2651760" cy="914400"/>
          </a:xfrm>
          <a:prstGeom prst="curvedDownArrow">
            <a:avLst/>
          </a:prstGeom>
          <a:solidFill>
            <a:srgbClr val="699C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25562FEB-BE53-45A8-A4EB-76042C426BE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308513">
            <a:off x="6585225" y="4875425"/>
            <a:ext cx="1231289" cy="428274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8594EC38-1159-4D76-B59F-9A7A794A8B27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341207">
            <a:off x="3783104" y="2588623"/>
            <a:ext cx="1231289" cy="428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901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  <p:bldP spid="5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Calibri Light" panose="020F0302020204030204" pitchFamily="34" charset="0"/>
              </a:rPr>
              <a:t>Evaluate our approach </a:t>
            </a:r>
            <a:r>
              <a:rPr lang="en-US" altLang="zh-CN" dirty="0" smtClean="0">
                <a:latin typeface="Calibri Light" panose="020F0302020204030204" pitchFamily="34" charset="0"/>
              </a:rPr>
              <a:t>on three datasets, including NIST </a:t>
            </a:r>
            <a:r>
              <a:rPr lang="en-US" altLang="zh-CN" dirty="0" err="1" smtClean="0">
                <a:latin typeface="Calibri Light" panose="020F0302020204030204" pitchFamily="34" charset="0"/>
              </a:rPr>
              <a:t>OpenMT</a:t>
            </a:r>
            <a:r>
              <a:rPr lang="en-US" altLang="zh-CN" dirty="0" smtClean="0">
                <a:latin typeface="Calibri Light" panose="020F0302020204030204" pitchFamily="34" charset="0"/>
              </a:rPr>
              <a:t> for Chinese-English, WMT17 for English-German and Chinese-English</a:t>
            </a:r>
          </a:p>
          <a:p>
            <a:endParaRPr lang="en-US" dirty="0"/>
          </a:p>
          <a:p>
            <a:r>
              <a:rPr lang="en-US" altLang="zh-CN" dirty="0">
                <a:latin typeface="Calibri Light" panose="020F0302020204030204" pitchFamily="34" charset="0"/>
              </a:rPr>
              <a:t>NMT systems </a:t>
            </a:r>
          </a:p>
          <a:p>
            <a:pPr lvl="1"/>
            <a:r>
              <a:rPr lang="en-US" altLang="zh-CN" sz="2600" b="1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Transformer: </a:t>
            </a:r>
            <a:r>
              <a:rPr lang="en-US" altLang="zh-CN" sz="26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the-state-of-art NMT system (</a:t>
            </a:r>
            <a:r>
              <a:rPr lang="en-US" sz="2800" dirty="0" err="1" smtClean="0">
                <a:latin typeface="Calibri Light" panose="020F0302020204030204" pitchFamily="34" charset="0"/>
                <a:cs typeface="Calibri Light" panose="020F0302020204030204" pitchFamily="34" charset="0"/>
              </a:rPr>
              <a:t>Vaswani</a:t>
            </a:r>
            <a:r>
              <a:rPr lang="en-US" sz="28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 et al. 2017</a:t>
            </a:r>
            <a:r>
              <a:rPr lang="en-US" altLang="zh-CN" sz="26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)</a:t>
            </a:r>
          </a:p>
          <a:p>
            <a:pPr lvl="1"/>
            <a:r>
              <a:rPr lang="en-US" altLang="zh-CN" sz="2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Transformer </a:t>
            </a:r>
            <a:r>
              <a:rPr lang="en-US" altLang="zh-CN" sz="2600" b="1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+ MRT</a:t>
            </a:r>
            <a:r>
              <a:rPr lang="en-US" altLang="zh-CN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: minimax risk training (Shen et al. 2016)</a:t>
            </a:r>
            <a:endParaRPr lang="en-US" altLang="zh-CN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lvl="1"/>
            <a:r>
              <a:rPr lang="en-US" altLang="zh-CN" sz="2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Transformer </a:t>
            </a:r>
            <a:r>
              <a:rPr lang="en-US" altLang="zh-CN" sz="2600" b="1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+ JS: </a:t>
            </a:r>
            <a:r>
              <a:rPr lang="en-US" altLang="zh-CN" sz="26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re-ranking the results from bidirectional models (Liu et al. 2016)</a:t>
            </a:r>
          </a:p>
          <a:p>
            <a:pPr lvl="1"/>
            <a:r>
              <a:rPr lang="en-US" altLang="zh-CN" sz="2600" b="1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Transformer + RT</a:t>
            </a:r>
            <a:r>
              <a:rPr lang="en-US" altLang="zh-CN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: </a:t>
            </a:r>
            <a:r>
              <a:rPr lang="en-US" altLang="zh-CN" dirty="0">
                <a:latin typeface="Calibri Light" panose="020F0302020204030204" pitchFamily="34" charset="0"/>
                <a:cs typeface="Calibri Light" panose="020F0302020204030204" pitchFamily="34" charset="0"/>
              </a:rPr>
              <a:t>our method</a:t>
            </a:r>
          </a:p>
          <a:p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9309AD0-771B-4D7A-B3DF-FE1C28B2AD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3902769"/>
              </p:ext>
            </p:extLst>
          </p:nvPr>
        </p:nvGraphicFramePr>
        <p:xfrm>
          <a:off x="0" y="0"/>
          <a:ext cx="12192000" cy="3362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3572353812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640428631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823644170"/>
                    </a:ext>
                  </a:extLst>
                </a:gridCol>
                <a:gridCol w="2747228">
                  <a:extLst>
                    <a:ext uri="{9D8B030D-6E8A-4147-A177-3AD203B41FA5}">
                      <a16:colId xmlns:a16="http://schemas.microsoft.com/office/drawing/2014/main" val="3517466769"/>
                    </a:ext>
                  </a:extLst>
                </a:gridCol>
                <a:gridCol w="2129572">
                  <a:extLst>
                    <a:ext uri="{9D8B030D-6E8A-4147-A177-3AD203B41FA5}">
                      <a16:colId xmlns:a16="http://schemas.microsoft.com/office/drawing/2014/main" val="250519142"/>
                    </a:ext>
                  </a:extLst>
                </a:gridCol>
              </a:tblGrid>
              <a:tr h="33624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latin typeface="+mj-lt"/>
                        </a:rPr>
                        <a:t>NMT</a:t>
                      </a:r>
                      <a:r>
                        <a:rPr lang="en-US" sz="1600" baseline="0" dirty="0" smtClean="0">
                          <a:latin typeface="+mj-lt"/>
                        </a:rPr>
                        <a:t> </a:t>
                      </a:r>
                      <a:r>
                        <a:rPr lang="en-US" sz="1600" dirty="0" smtClean="0">
                          <a:latin typeface="+mj-lt"/>
                        </a:rPr>
                        <a:t>Overview</a:t>
                      </a:r>
                      <a:endParaRPr lang="en-US" sz="1600" dirty="0">
                        <a:latin typeface="+mj-lt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Iterative Back-Translation </a:t>
                      </a:r>
                      <a:endParaRPr lang="en-US" sz="1600" dirty="0">
                        <a:latin typeface="+mj-lt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Agreement Regularization </a:t>
                      </a:r>
                      <a:endParaRPr lang="en-US" sz="1600" dirty="0">
                        <a:latin typeface="+mj-lt"/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SMT as Posterior Regularization </a:t>
                      </a:r>
                      <a:endParaRPr lang="en-US" sz="1600" dirty="0">
                        <a:latin typeface="+mj-lt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Summary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98737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04390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Experimental Result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Evaluation on NIST Corpora</a:t>
            </a:r>
          </a:p>
          <a:p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endParaRPr lang="en-US" dirty="0" smtClean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r>
              <a:rPr lang="en-US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Evaluation on WMT17 Corpora</a:t>
            </a:r>
          </a:p>
          <a:p>
            <a:endParaRPr lang="en-US" dirty="0" smtClean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9309AD0-771B-4D7A-B3DF-FE1C28B2AD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9979350"/>
              </p:ext>
            </p:extLst>
          </p:nvPr>
        </p:nvGraphicFramePr>
        <p:xfrm>
          <a:off x="0" y="0"/>
          <a:ext cx="12192000" cy="3362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3572353812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640428631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823644170"/>
                    </a:ext>
                  </a:extLst>
                </a:gridCol>
                <a:gridCol w="2747228">
                  <a:extLst>
                    <a:ext uri="{9D8B030D-6E8A-4147-A177-3AD203B41FA5}">
                      <a16:colId xmlns:a16="http://schemas.microsoft.com/office/drawing/2014/main" val="3517466769"/>
                    </a:ext>
                  </a:extLst>
                </a:gridCol>
                <a:gridCol w="2129572">
                  <a:extLst>
                    <a:ext uri="{9D8B030D-6E8A-4147-A177-3AD203B41FA5}">
                      <a16:colId xmlns:a16="http://schemas.microsoft.com/office/drawing/2014/main" val="250519142"/>
                    </a:ext>
                  </a:extLst>
                </a:gridCol>
              </a:tblGrid>
              <a:tr h="33624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latin typeface="+mj-lt"/>
                        </a:rPr>
                        <a:t>NMT</a:t>
                      </a:r>
                      <a:r>
                        <a:rPr lang="en-US" sz="1600" baseline="0" dirty="0" smtClean="0">
                          <a:latin typeface="+mj-lt"/>
                        </a:rPr>
                        <a:t> </a:t>
                      </a:r>
                      <a:r>
                        <a:rPr lang="en-US" sz="1600" dirty="0" smtClean="0">
                          <a:latin typeface="+mj-lt"/>
                        </a:rPr>
                        <a:t>Overview</a:t>
                      </a:r>
                      <a:endParaRPr lang="en-US" sz="1600" dirty="0">
                        <a:latin typeface="+mj-lt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Iterative Back-Translation </a:t>
                      </a:r>
                      <a:endParaRPr lang="en-US" sz="1600" dirty="0">
                        <a:latin typeface="+mj-lt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Agreement Regularization </a:t>
                      </a:r>
                      <a:endParaRPr lang="en-US" sz="1600" dirty="0">
                        <a:latin typeface="+mj-lt"/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SMT as Posterior Regularization </a:t>
                      </a:r>
                      <a:endParaRPr lang="en-US" sz="1600" dirty="0">
                        <a:latin typeface="+mj-lt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Summary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9873791"/>
                  </a:ext>
                </a:extLst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2032" y="2219777"/>
            <a:ext cx="9839325" cy="166298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2032" y="4326423"/>
            <a:ext cx="9804098" cy="1719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935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Combining with Back-Translation Method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Dataset</a:t>
            </a:r>
          </a:p>
          <a:p>
            <a:pPr lvl="1"/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Monolingual data</a:t>
            </a:r>
            <a:r>
              <a:rPr lang="en-US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: randomly select 5M German sentences and 12M 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English </a:t>
            </a:r>
            <a:r>
              <a:rPr lang="en-US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sentences 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from </a:t>
            </a:r>
            <a:r>
              <a:rPr lang="en-US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“New 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Crawl: </a:t>
            </a:r>
            <a:r>
              <a:rPr lang="en-US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articles 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from </a:t>
            </a:r>
            <a:r>
              <a:rPr lang="en-US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2016”</a:t>
            </a:r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r>
              <a:rPr lang="en-US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Result</a:t>
            </a:r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9309AD0-771B-4D7A-B3DF-FE1C28B2AD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7574095"/>
              </p:ext>
            </p:extLst>
          </p:nvPr>
        </p:nvGraphicFramePr>
        <p:xfrm>
          <a:off x="0" y="0"/>
          <a:ext cx="12192000" cy="3362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3572353812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640428631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823644170"/>
                    </a:ext>
                  </a:extLst>
                </a:gridCol>
                <a:gridCol w="2747228">
                  <a:extLst>
                    <a:ext uri="{9D8B030D-6E8A-4147-A177-3AD203B41FA5}">
                      <a16:colId xmlns:a16="http://schemas.microsoft.com/office/drawing/2014/main" val="3517466769"/>
                    </a:ext>
                  </a:extLst>
                </a:gridCol>
                <a:gridCol w="2129572">
                  <a:extLst>
                    <a:ext uri="{9D8B030D-6E8A-4147-A177-3AD203B41FA5}">
                      <a16:colId xmlns:a16="http://schemas.microsoft.com/office/drawing/2014/main" val="250519142"/>
                    </a:ext>
                  </a:extLst>
                </a:gridCol>
              </a:tblGrid>
              <a:tr h="33624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latin typeface="+mj-lt"/>
                        </a:rPr>
                        <a:t>NMT</a:t>
                      </a:r>
                      <a:r>
                        <a:rPr lang="en-US" sz="1600" baseline="0" dirty="0" smtClean="0">
                          <a:latin typeface="+mj-lt"/>
                        </a:rPr>
                        <a:t> </a:t>
                      </a:r>
                      <a:r>
                        <a:rPr lang="en-US" sz="1600" dirty="0" smtClean="0">
                          <a:latin typeface="+mj-lt"/>
                        </a:rPr>
                        <a:t>Overview</a:t>
                      </a:r>
                      <a:endParaRPr lang="en-US" sz="1600" dirty="0">
                        <a:latin typeface="+mj-lt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Iterative Back-Translation </a:t>
                      </a:r>
                      <a:endParaRPr lang="en-US" sz="1600" dirty="0">
                        <a:latin typeface="+mj-lt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Agreement Regularization </a:t>
                      </a:r>
                      <a:endParaRPr lang="en-US" sz="1600" dirty="0">
                        <a:latin typeface="+mj-lt"/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SMT as Posterior Regularization </a:t>
                      </a:r>
                      <a:endParaRPr lang="en-US" sz="1600" dirty="0">
                        <a:latin typeface="+mj-lt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Summary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9873791"/>
                  </a:ext>
                </a:extLst>
              </a:tr>
            </a:tbl>
          </a:graphicData>
        </a:graphic>
      </p:graphicFrame>
      <p:grpSp>
        <p:nvGrpSpPr>
          <p:cNvPr id="9" name="Group 8"/>
          <p:cNvGrpSpPr/>
          <p:nvPr/>
        </p:nvGrpSpPr>
        <p:grpSpPr>
          <a:xfrm>
            <a:off x="1267883" y="3616655"/>
            <a:ext cx="9935633" cy="2606874"/>
            <a:chOff x="1217083" y="3570089"/>
            <a:chExt cx="9935633" cy="2606874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17083" y="4182671"/>
              <a:ext cx="9935633" cy="1994292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88067" y="3570089"/>
              <a:ext cx="8559800" cy="5783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33295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953000" cy="4351338"/>
          </a:xfrm>
        </p:spPr>
        <p:txBody>
          <a:bodyPr/>
          <a:lstStyle/>
          <a:p>
            <a:r>
              <a:rPr lang="en-US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Effect of Joint Training</a:t>
            </a:r>
          </a:p>
          <a:p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endParaRPr lang="en-US" dirty="0" smtClean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endParaRPr lang="en-US" dirty="0" smtClean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9309AD0-771B-4D7A-B3DF-FE1C28B2ADBA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0" y="0"/>
          <a:ext cx="12192000" cy="3362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3572353812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640428631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823644170"/>
                    </a:ext>
                  </a:extLst>
                </a:gridCol>
                <a:gridCol w="2747228">
                  <a:extLst>
                    <a:ext uri="{9D8B030D-6E8A-4147-A177-3AD203B41FA5}">
                      <a16:colId xmlns:a16="http://schemas.microsoft.com/office/drawing/2014/main" val="3517466769"/>
                    </a:ext>
                  </a:extLst>
                </a:gridCol>
                <a:gridCol w="2129572">
                  <a:extLst>
                    <a:ext uri="{9D8B030D-6E8A-4147-A177-3AD203B41FA5}">
                      <a16:colId xmlns:a16="http://schemas.microsoft.com/office/drawing/2014/main" val="250519142"/>
                    </a:ext>
                  </a:extLst>
                </a:gridCol>
              </a:tblGrid>
              <a:tr h="33624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latin typeface="+mj-lt"/>
                        </a:rPr>
                        <a:t>NMT</a:t>
                      </a:r>
                      <a:r>
                        <a:rPr lang="en-US" sz="1600" baseline="0" dirty="0" smtClean="0">
                          <a:latin typeface="+mj-lt"/>
                        </a:rPr>
                        <a:t> </a:t>
                      </a:r>
                      <a:r>
                        <a:rPr lang="en-US" sz="1600" dirty="0" smtClean="0">
                          <a:latin typeface="+mj-lt"/>
                        </a:rPr>
                        <a:t>Overview</a:t>
                      </a:r>
                      <a:endParaRPr lang="en-US" sz="1600" dirty="0">
                        <a:latin typeface="+mj-lt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Iterative Back-Translation </a:t>
                      </a:r>
                      <a:endParaRPr lang="en-US" sz="1600" dirty="0">
                        <a:latin typeface="+mj-lt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Agreement Regularization </a:t>
                      </a:r>
                      <a:endParaRPr lang="en-US" sz="1600" dirty="0">
                        <a:latin typeface="+mj-lt"/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SMT as Posterior Regularization </a:t>
                      </a:r>
                      <a:endParaRPr lang="en-US" sz="1600" dirty="0">
                        <a:latin typeface="+mj-lt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Summary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9873791"/>
                  </a:ext>
                </a:extLst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533" y="2988488"/>
            <a:ext cx="4715031" cy="2134641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6002867" y="1825625"/>
            <a:ext cx="56642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Performance on Long Sentences</a:t>
            </a:r>
          </a:p>
          <a:p>
            <a:endParaRPr lang="en-US" dirty="0" smtClean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endParaRPr lang="en-US" dirty="0" smtClean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endParaRPr lang="en-US" dirty="0" smtClean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endParaRPr lang="en-US" dirty="0" smtClean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2867" y="2480732"/>
            <a:ext cx="5088467" cy="3746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539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 smtClean="0"/>
              <a:t>Iterative </a:t>
            </a:r>
            <a:r>
              <a:rPr lang="en-US" altLang="zh-CN" sz="4000" dirty="0"/>
              <a:t>Back-Translation +</a:t>
            </a:r>
            <a:r>
              <a:rPr lang="en-US" altLang="zh-CN" sz="4000" dirty="0" smtClean="0"/>
              <a:t> </a:t>
            </a:r>
            <a:r>
              <a:rPr lang="en-US" altLang="zh-CN" sz="4000" dirty="0"/>
              <a:t>Agreement Regularization</a:t>
            </a:r>
            <a:endParaRPr lang="zh-CN" altLang="en-US" sz="400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9309AD0-771B-4D7A-B3DF-FE1C28B2ADBA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0" y="0"/>
          <a:ext cx="12192000" cy="3362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3572353812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640428631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823644170"/>
                    </a:ext>
                  </a:extLst>
                </a:gridCol>
                <a:gridCol w="2747228">
                  <a:extLst>
                    <a:ext uri="{9D8B030D-6E8A-4147-A177-3AD203B41FA5}">
                      <a16:colId xmlns:a16="http://schemas.microsoft.com/office/drawing/2014/main" val="3517466769"/>
                    </a:ext>
                  </a:extLst>
                </a:gridCol>
                <a:gridCol w="2129572">
                  <a:extLst>
                    <a:ext uri="{9D8B030D-6E8A-4147-A177-3AD203B41FA5}">
                      <a16:colId xmlns:a16="http://schemas.microsoft.com/office/drawing/2014/main" val="250519142"/>
                    </a:ext>
                  </a:extLst>
                </a:gridCol>
              </a:tblGrid>
              <a:tr h="33624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latin typeface="+mj-lt"/>
                        </a:rPr>
                        <a:t>NMT</a:t>
                      </a:r>
                      <a:r>
                        <a:rPr lang="en-US" sz="1600" baseline="0" dirty="0" smtClean="0">
                          <a:latin typeface="+mj-lt"/>
                        </a:rPr>
                        <a:t> </a:t>
                      </a:r>
                      <a:r>
                        <a:rPr lang="en-US" sz="1600" dirty="0" smtClean="0">
                          <a:latin typeface="+mj-lt"/>
                        </a:rPr>
                        <a:t>Overview</a:t>
                      </a:r>
                      <a:endParaRPr lang="en-US" sz="1600" dirty="0">
                        <a:latin typeface="+mj-lt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Iterative Back-Translation </a:t>
                      </a:r>
                      <a:endParaRPr lang="en-US" sz="1600" dirty="0">
                        <a:latin typeface="+mj-lt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Agreement Regularization </a:t>
                      </a:r>
                      <a:endParaRPr lang="en-US" sz="1600" dirty="0">
                        <a:latin typeface="+mj-lt"/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SMT as Posterior Regularization </a:t>
                      </a:r>
                      <a:endParaRPr lang="en-US" sz="1600" dirty="0">
                        <a:latin typeface="+mj-lt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Summary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9873791"/>
                  </a:ext>
                </a:extLst>
              </a:tr>
            </a:tbl>
          </a:graphicData>
        </a:graphic>
      </p:graphicFrame>
      <p:pic>
        <p:nvPicPr>
          <p:cNvPr id="5" name="Picture 8">
            <a:extLst>
              <a:ext uri="{FF2B5EF4-FFF2-40B4-BE49-F238E27FC236}">
                <a16:creationId xmlns:a16="http://schemas.microsoft.com/office/drawing/2014/main" id="{F3850504-A525-4D4C-A927-B150E1A0AC7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020598" y="3394241"/>
            <a:ext cx="2287339" cy="2302815"/>
          </a:xfrm>
          <a:prstGeom prst="rect">
            <a:avLst/>
          </a:prstGeom>
        </p:spPr>
      </p:pic>
      <p:pic>
        <p:nvPicPr>
          <p:cNvPr id="6" name="Picture 9">
            <a:extLst>
              <a:ext uri="{FF2B5EF4-FFF2-40B4-BE49-F238E27FC236}">
                <a16:creationId xmlns:a16="http://schemas.microsoft.com/office/drawing/2014/main" id="{626CBC98-5BDA-48D0-9A53-84859EDF762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005" y="5585439"/>
            <a:ext cx="775811" cy="282893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12">
            <a:extLst>
              <a:ext uri="{FF2B5EF4-FFF2-40B4-BE49-F238E27FC236}">
                <a16:creationId xmlns:a16="http://schemas.microsoft.com/office/drawing/2014/main" id="{66EB600B-CE6D-4AF3-ACFE-CE11C228D619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005" y="5994854"/>
            <a:ext cx="775811" cy="282893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15">
            <a:extLst>
              <a:ext uri="{FF2B5EF4-FFF2-40B4-BE49-F238E27FC236}">
                <a16:creationId xmlns:a16="http://schemas.microsoft.com/office/drawing/2014/main" id="{E6D894D5-05EB-4601-AE30-0053BD29DF23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7990" y="3140360"/>
            <a:ext cx="765810" cy="282893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18">
            <a:extLst>
              <a:ext uri="{FF2B5EF4-FFF2-40B4-BE49-F238E27FC236}">
                <a16:creationId xmlns:a16="http://schemas.microsoft.com/office/drawing/2014/main" id="{CA130F8F-5270-417A-B298-3284FD45FB67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7990" y="2803583"/>
            <a:ext cx="765810" cy="282893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Rectangle: Single Corner Snipped 13">
            <a:extLst>
              <a:ext uri="{FF2B5EF4-FFF2-40B4-BE49-F238E27FC236}">
                <a16:creationId xmlns:a16="http://schemas.microsoft.com/office/drawing/2014/main" id="{FBC378B5-8D14-4A5A-864E-5098D4342F93}"/>
              </a:ext>
            </a:extLst>
          </p:cNvPr>
          <p:cNvSpPr/>
          <p:nvPr/>
        </p:nvSpPr>
        <p:spPr>
          <a:xfrm>
            <a:off x="2443430" y="2678126"/>
            <a:ext cx="2743200" cy="1005840"/>
          </a:xfrm>
          <a:prstGeom prst="snip1Rect">
            <a:avLst/>
          </a:prstGeom>
          <a:solidFill>
            <a:srgbClr val="F252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/>
              <a:t>Generate pseudo bilingual data with target monolingual corpus using T2S model</a:t>
            </a:r>
          </a:p>
        </p:txBody>
      </p:sp>
      <p:sp>
        <p:nvSpPr>
          <p:cNvPr id="11" name="Rectangle: Single Corner Snipped 14">
            <a:extLst>
              <a:ext uri="{FF2B5EF4-FFF2-40B4-BE49-F238E27FC236}">
                <a16:creationId xmlns:a16="http://schemas.microsoft.com/office/drawing/2014/main" id="{68C7ADAC-EE0D-4C16-9BAA-2800ACE1F052}"/>
              </a:ext>
            </a:extLst>
          </p:cNvPr>
          <p:cNvSpPr/>
          <p:nvPr/>
        </p:nvSpPr>
        <p:spPr>
          <a:xfrm>
            <a:off x="2443430" y="5441229"/>
            <a:ext cx="2743200" cy="1005840"/>
          </a:xfrm>
          <a:prstGeom prst="snip1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/>
              <a:t>Update bidirectional S2T model with the pseudo data using agreement regularization</a:t>
            </a:r>
          </a:p>
        </p:txBody>
      </p:sp>
      <p:sp>
        <p:nvSpPr>
          <p:cNvPr id="12" name="Rectangle: Single Corner Snipped 16">
            <a:extLst>
              <a:ext uri="{FF2B5EF4-FFF2-40B4-BE49-F238E27FC236}">
                <a16:creationId xmlns:a16="http://schemas.microsoft.com/office/drawing/2014/main" id="{C011D6B6-BCFC-42DA-B5A5-85FFC8056B6C}"/>
              </a:ext>
            </a:extLst>
          </p:cNvPr>
          <p:cNvSpPr/>
          <p:nvPr/>
        </p:nvSpPr>
        <p:spPr>
          <a:xfrm>
            <a:off x="7307937" y="5441229"/>
            <a:ext cx="2743200" cy="1005840"/>
          </a:xfrm>
          <a:prstGeom prst="snip1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/>
              <a:t>Generate pseudo bilingual data with source monolingual corpus using S2T model</a:t>
            </a:r>
          </a:p>
        </p:txBody>
      </p:sp>
      <p:sp>
        <p:nvSpPr>
          <p:cNvPr id="13" name="Rectangle: Single Corner Snipped 17">
            <a:extLst>
              <a:ext uri="{FF2B5EF4-FFF2-40B4-BE49-F238E27FC236}">
                <a16:creationId xmlns:a16="http://schemas.microsoft.com/office/drawing/2014/main" id="{A25F3F6D-CF67-4FBE-8C64-9B5E88264B42}"/>
              </a:ext>
            </a:extLst>
          </p:cNvPr>
          <p:cNvSpPr/>
          <p:nvPr/>
        </p:nvSpPr>
        <p:spPr>
          <a:xfrm>
            <a:off x="7307937" y="2678126"/>
            <a:ext cx="2743200" cy="1005840"/>
          </a:xfrm>
          <a:prstGeom prst="snip1Rect">
            <a:avLst/>
          </a:prstGeom>
          <a:solidFill>
            <a:srgbClr val="7933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/>
              <a:t>Update bidirectional T2S model with the pseudo data using agreement regularization</a:t>
            </a:r>
          </a:p>
        </p:txBody>
      </p:sp>
      <p:pic>
        <p:nvPicPr>
          <p:cNvPr id="14" name="Picture 22">
            <a:extLst>
              <a:ext uri="{FF2B5EF4-FFF2-40B4-BE49-F238E27FC236}">
                <a16:creationId xmlns:a16="http://schemas.microsoft.com/office/drawing/2014/main" id="{95927E01-A2DB-4158-8CBD-A43A581C3929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005" y="3060938"/>
            <a:ext cx="775811" cy="282893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Arrow: Right 23">
            <a:extLst>
              <a:ext uri="{FF2B5EF4-FFF2-40B4-BE49-F238E27FC236}">
                <a16:creationId xmlns:a16="http://schemas.microsoft.com/office/drawing/2014/main" id="{CA8B5F06-8360-4B53-BC49-F676C86B66BB}"/>
              </a:ext>
            </a:extLst>
          </p:cNvPr>
          <p:cNvSpPr/>
          <p:nvPr/>
        </p:nvSpPr>
        <p:spPr>
          <a:xfrm>
            <a:off x="1971856" y="3010530"/>
            <a:ext cx="266871" cy="38371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Right 24">
            <a:extLst>
              <a:ext uri="{FF2B5EF4-FFF2-40B4-BE49-F238E27FC236}">
                <a16:creationId xmlns:a16="http://schemas.microsoft.com/office/drawing/2014/main" id="{D03E0EBB-0121-48B7-8B73-1E0DC6CCC59F}"/>
              </a:ext>
            </a:extLst>
          </p:cNvPr>
          <p:cNvSpPr/>
          <p:nvPr/>
        </p:nvSpPr>
        <p:spPr>
          <a:xfrm>
            <a:off x="10256267" y="2978333"/>
            <a:ext cx="266871" cy="38371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Right 25">
            <a:extLst>
              <a:ext uri="{FF2B5EF4-FFF2-40B4-BE49-F238E27FC236}">
                <a16:creationId xmlns:a16="http://schemas.microsoft.com/office/drawing/2014/main" id="{0496A69C-E4A6-4422-B8B1-52D834C2F641}"/>
              </a:ext>
            </a:extLst>
          </p:cNvPr>
          <p:cNvSpPr/>
          <p:nvPr/>
        </p:nvSpPr>
        <p:spPr>
          <a:xfrm flipH="1">
            <a:off x="10256267" y="5755896"/>
            <a:ext cx="266871" cy="38371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Right 26">
            <a:extLst>
              <a:ext uri="{FF2B5EF4-FFF2-40B4-BE49-F238E27FC236}">
                <a16:creationId xmlns:a16="http://schemas.microsoft.com/office/drawing/2014/main" id="{99725165-C373-4814-B491-7026D1992787}"/>
              </a:ext>
            </a:extLst>
          </p:cNvPr>
          <p:cNvSpPr/>
          <p:nvPr/>
        </p:nvSpPr>
        <p:spPr>
          <a:xfrm flipH="1">
            <a:off x="1971856" y="5755896"/>
            <a:ext cx="266871" cy="38371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27">
            <a:extLst>
              <a:ext uri="{FF2B5EF4-FFF2-40B4-BE49-F238E27FC236}">
                <a16:creationId xmlns:a16="http://schemas.microsoft.com/office/drawing/2014/main" id="{3D85EFA9-FCFF-491F-A27F-84B7ECCFAD5A}"/>
              </a:ext>
            </a:extLst>
          </p:cNvPr>
          <p:cNvSpPr txBox="1"/>
          <p:nvPr/>
        </p:nvSpPr>
        <p:spPr>
          <a:xfrm>
            <a:off x="838200" y="1662763"/>
            <a:ext cx="49769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Training four models in </a:t>
            </a:r>
            <a:r>
              <a:rPr lang="en-US" sz="20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an </a:t>
            </a:r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unified framework:  </a:t>
            </a:r>
          </a:p>
        </p:txBody>
      </p:sp>
      <p:sp>
        <p:nvSpPr>
          <p:cNvPr id="20" name="Rectangle: Single Corner Snipped 28">
            <a:extLst>
              <a:ext uri="{FF2B5EF4-FFF2-40B4-BE49-F238E27FC236}">
                <a16:creationId xmlns:a16="http://schemas.microsoft.com/office/drawing/2014/main" id="{B0178033-D21F-4B73-9E62-C4759D3EB3D8}"/>
              </a:ext>
            </a:extLst>
          </p:cNvPr>
          <p:cNvSpPr/>
          <p:nvPr/>
        </p:nvSpPr>
        <p:spPr>
          <a:xfrm>
            <a:off x="2443430" y="2364466"/>
            <a:ext cx="2167908" cy="313660"/>
          </a:xfrm>
          <a:prstGeom prst="snip1Rect">
            <a:avLst/>
          </a:prstGeom>
          <a:solidFill>
            <a:srgbClr val="F2525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/>
              <a:t>Generate Pseudo Data</a:t>
            </a:r>
          </a:p>
        </p:txBody>
      </p:sp>
      <p:sp>
        <p:nvSpPr>
          <p:cNvPr id="21" name="Rectangle: Single Corner Snipped 29">
            <a:extLst>
              <a:ext uri="{FF2B5EF4-FFF2-40B4-BE49-F238E27FC236}">
                <a16:creationId xmlns:a16="http://schemas.microsoft.com/office/drawing/2014/main" id="{F4DAAD30-72BF-4FDC-AFE3-261CB36F7E4E}"/>
              </a:ext>
            </a:extLst>
          </p:cNvPr>
          <p:cNvSpPr/>
          <p:nvPr/>
        </p:nvSpPr>
        <p:spPr>
          <a:xfrm>
            <a:off x="7307937" y="5127569"/>
            <a:ext cx="2167908" cy="313660"/>
          </a:xfrm>
          <a:prstGeom prst="snip1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/>
              <a:t>Generate Pseudo Data</a:t>
            </a:r>
          </a:p>
        </p:txBody>
      </p:sp>
      <p:sp>
        <p:nvSpPr>
          <p:cNvPr id="22" name="Rectangle: Single Corner Snipped 30">
            <a:extLst>
              <a:ext uri="{FF2B5EF4-FFF2-40B4-BE49-F238E27FC236}">
                <a16:creationId xmlns:a16="http://schemas.microsoft.com/office/drawing/2014/main" id="{63B140EC-1225-4024-AC01-CCA93FE9B0DF}"/>
              </a:ext>
            </a:extLst>
          </p:cNvPr>
          <p:cNvSpPr/>
          <p:nvPr/>
        </p:nvSpPr>
        <p:spPr>
          <a:xfrm>
            <a:off x="7307937" y="2356123"/>
            <a:ext cx="2167908" cy="313660"/>
          </a:xfrm>
          <a:prstGeom prst="snip1Rect">
            <a:avLst/>
          </a:prstGeom>
          <a:solidFill>
            <a:srgbClr val="7933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/>
              <a:t>Update T2S Models</a:t>
            </a:r>
          </a:p>
        </p:txBody>
      </p:sp>
      <p:sp>
        <p:nvSpPr>
          <p:cNvPr id="23" name="Rectangle: Single Corner Snipped 31">
            <a:extLst>
              <a:ext uri="{FF2B5EF4-FFF2-40B4-BE49-F238E27FC236}">
                <a16:creationId xmlns:a16="http://schemas.microsoft.com/office/drawing/2014/main" id="{19D7FD95-CD04-41E4-B886-1E45A53D565E}"/>
              </a:ext>
            </a:extLst>
          </p:cNvPr>
          <p:cNvSpPr/>
          <p:nvPr/>
        </p:nvSpPr>
        <p:spPr>
          <a:xfrm>
            <a:off x="2443430" y="5127569"/>
            <a:ext cx="2167908" cy="313660"/>
          </a:xfrm>
          <a:prstGeom prst="snip1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/>
              <a:t>Update S2T Models</a:t>
            </a:r>
          </a:p>
        </p:txBody>
      </p:sp>
      <p:pic>
        <p:nvPicPr>
          <p:cNvPr id="24" name="Picture 32">
            <a:extLst>
              <a:ext uri="{FF2B5EF4-FFF2-40B4-BE49-F238E27FC236}">
                <a16:creationId xmlns:a16="http://schemas.microsoft.com/office/drawing/2014/main" id="{93A01FE2-4FA2-41E3-9D13-DD6BF3FD8918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7990" y="5802702"/>
            <a:ext cx="765810" cy="2828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Picture 34">
            <a:extLst>
              <a:ext uri="{FF2B5EF4-FFF2-40B4-BE49-F238E27FC236}">
                <a16:creationId xmlns:a16="http://schemas.microsoft.com/office/drawing/2014/main" id="{E58EA9DE-B0F2-4F8D-B7D9-526DDBB4E098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1934" y="1729861"/>
            <a:ext cx="775811" cy="2828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Picture 35">
            <a:extLst>
              <a:ext uri="{FF2B5EF4-FFF2-40B4-BE49-F238E27FC236}">
                <a16:creationId xmlns:a16="http://schemas.microsoft.com/office/drawing/2014/main" id="{E0BEDE79-CB54-463D-A707-37BA7BCB8E14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1135" y="1729861"/>
            <a:ext cx="775811" cy="2828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Picture 36">
            <a:extLst>
              <a:ext uri="{FF2B5EF4-FFF2-40B4-BE49-F238E27FC236}">
                <a16:creationId xmlns:a16="http://schemas.microsoft.com/office/drawing/2014/main" id="{26D17DB6-7112-4AFF-BD63-D5436B8A965F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0336" y="1729861"/>
            <a:ext cx="765810" cy="2828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Picture 37">
            <a:extLst>
              <a:ext uri="{FF2B5EF4-FFF2-40B4-BE49-F238E27FC236}">
                <a16:creationId xmlns:a16="http://schemas.microsoft.com/office/drawing/2014/main" id="{9EF96505-2AA1-4CE0-BCCE-B865CF3D13B5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9536" y="1729861"/>
            <a:ext cx="765810" cy="28289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7315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/>
              <a:t>Iterative Back-Translation + Agreement Regularization</a:t>
            </a:r>
            <a:endParaRPr lang="en-US" sz="400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9309AD0-771B-4D7A-B3DF-FE1C28B2ADBA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0" y="0"/>
          <a:ext cx="12192000" cy="3362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3572353812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640428631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823644170"/>
                    </a:ext>
                  </a:extLst>
                </a:gridCol>
                <a:gridCol w="2747228">
                  <a:extLst>
                    <a:ext uri="{9D8B030D-6E8A-4147-A177-3AD203B41FA5}">
                      <a16:colId xmlns:a16="http://schemas.microsoft.com/office/drawing/2014/main" val="3517466769"/>
                    </a:ext>
                  </a:extLst>
                </a:gridCol>
                <a:gridCol w="2129572">
                  <a:extLst>
                    <a:ext uri="{9D8B030D-6E8A-4147-A177-3AD203B41FA5}">
                      <a16:colId xmlns:a16="http://schemas.microsoft.com/office/drawing/2014/main" val="250519142"/>
                    </a:ext>
                  </a:extLst>
                </a:gridCol>
              </a:tblGrid>
              <a:tr h="33624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latin typeface="+mj-lt"/>
                        </a:rPr>
                        <a:t>NMT</a:t>
                      </a:r>
                      <a:r>
                        <a:rPr lang="en-US" sz="1600" baseline="0" dirty="0" smtClean="0">
                          <a:latin typeface="+mj-lt"/>
                        </a:rPr>
                        <a:t> </a:t>
                      </a:r>
                      <a:r>
                        <a:rPr lang="en-US" sz="1600" dirty="0" smtClean="0">
                          <a:latin typeface="+mj-lt"/>
                        </a:rPr>
                        <a:t>Overview</a:t>
                      </a:r>
                      <a:endParaRPr lang="en-US" sz="1600" dirty="0">
                        <a:latin typeface="+mj-lt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Iterative Back-Translation </a:t>
                      </a:r>
                      <a:endParaRPr lang="en-US" sz="1600" dirty="0">
                        <a:latin typeface="+mj-lt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Agreement Regularization </a:t>
                      </a:r>
                      <a:endParaRPr lang="en-US" sz="1600" dirty="0">
                        <a:latin typeface="+mj-lt"/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SMT as Posterior Regularization </a:t>
                      </a:r>
                      <a:endParaRPr lang="en-US" sz="1600" dirty="0">
                        <a:latin typeface="+mj-lt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Summary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9873791"/>
                  </a:ext>
                </a:extLst>
              </a:tr>
            </a:tbl>
          </a:graphicData>
        </a:graphic>
      </p:graphicFrame>
      <p:grpSp>
        <p:nvGrpSpPr>
          <p:cNvPr id="79" name="Group 78"/>
          <p:cNvGrpSpPr/>
          <p:nvPr/>
        </p:nvGrpSpPr>
        <p:grpSpPr>
          <a:xfrm>
            <a:off x="374860" y="2232138"/>
            <a:ext cx="11404230" cy="4284983"/>
            <a:chOff x="353693" y="2553872"/>
            <a:chExt cx="11404230" cy="4284983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60123349-A317-4415-BA50-85B3CF637F90}"/>
                </a:ext>
              </a:extLst>
            </p:cNvPr>
            <p:cNvCxnSpPr>
              <a:cxnSpLocks/>
            </p:cNvCxnSpPr>
            <p:nvPr/>
          </p:nvCxnSpPr>
          <p:spPr>
            <a:xfrm>
              <a:off x="2158777" y="6234843"/>
              <a:ext cx="9351094" cy="11511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19D92A7C-2E48-42B1-BF08-862973BA7523}"/>
                </a:ext>
              </a:extLst>
            </p:cNvPr>
            <p:cNvCxnSpPr/>
            <p:nvPr/>
          </p:nvCxnSpPr>
          <p:spPr>
            <a:xfrm>
              <a:off x="2185740" y="6230336"/>
              <a:ext cx="0" cy="81313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FD29B9CA-8AFF-4BD4-BEFE-5CA6DC1CE654}"/>
                </a:ext>
              </a:extLst>
            </p:cNvPr>
            <p:cNvCxnSpPr/>
            <p:nvPr/>
          </p:nvCxnSpPr>
          <p:spPr>
            <a:xfrm>
              <a:off x="2562733" y="6230336"/>
              <a:ext cx="0" cy="81313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3F71173-3A63-4502-BABF-5EF9462DE479}"/>
                </a:ext>
              </a:extLst>
            </p:cNvPr>
            <p:cNvCxnSpPr/>
            <p:nvPr/>
          </p:nvCxnSpPr>
          <p:spPr>
            <a:xfrm>
              <a:off x="2939726" y="6230336"/>
              <a:ext cx="0" cy="81313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5CED127C-221A-4B4A-8957-0834A0952585}"/>
                </a:ext>
              </a:extLst>
            </p:cNvPr>
            <p:cNvCxnSpPr/>
            <p:nvPr/>
          </p:nvCxnSpPr>
          <p:spPr>
            <a:xfrm>
              <a:off x="3316719" y="6230336"/>
              <a:ext cx="0" cy="81313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1EA2BFCC-A990-4829-9565-217A813C02F9}"/>
                </a:ext>
              </a:extLst>
            </p:cNvPr>
            <p:cNvCxnSpPr/>
            <p:nvPr/>
          </p:nvCxnSpPr>
          <p:spPr>
            <a:xfrm>
              <a:off x="3693712" y="6230336"/>
              <a:ext cx="0" cy="81313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4CF5570-F8B7-4A22-AFC2-91B68A169459}"/>
                </a:ext>
              </a:extLst>
            </p:cNvPr>
            <p:cNvCxnSpPr/>
            <p:nvPr/>
          </p:nvCxnSpPr>
          <p:spPr>
            <a:xfrm>
              <a:off x="4070705" y="6230336"/>
              <a:ext cx="0" cy="81313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CDE335D-F406-4B67-AB75-1D2D6161128E}"/>
                </a:ext>
              </a:extLst>
            </p:cNvPr>
            <p:cNvCxnSpPr/>
            <p:nvPr/>
          </p:nvCxnSpPr>
          <p:spPr>
            <a:xfrm>
              <a:off x="4447698" y="6230336"/>
              <a:ext cx="0" cy="81313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FB48E99-C5F0-413A-91F5-5E5FB696BECE}"/>
                </a:ext>
              </a:extLst>
            </p:cNvPr>
            <p:cNvCxnSpPr/>
            <p:nvPr/>
          </p:nvCxnSpPr>
          <p:spPr>
            <a:xfrm>
              <a:off x="4824691" y="6230336"/>
              <a:ext cx="0" cy="81313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505ADDCC-9E28-4DB5-82D0-2BC9078B8FDF}"/>
                </a:ext>
              </a:extLst>
            </p:cNvPr>
            <p:cNvCxnSpPr/>
            <p:nvPr/>
          </p:nvCxnSpPr>
          <p:spPr>
            <a:xfrm>
              <a:off x="5201683" y="6230336"/>
              <a:ext cx="0" cy="81313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7FE3AC75-0504-4C73-97DB-BBC4FE36BF20}"/>
                </a:ext>
              </a:extLst>
            </p:cNvPr>
            <p:cNvCxnSpPr/>
            <p:nvPr/>
          </p:nvCxnSpPr>
          <p:spPr>
            <a:xfrm>
              <a:off x="5578677" y="6230336"/>
              <a:ext cx="0" cy="81313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12BD00C-4CC4-46E9-AE6C-D7233E0377A5}"/>
                </a:ext>
              </a:extLst>
            </p:cNvPr>
            <p:cNvCxnSpPr/>
            <p:nvPr/>
          </p:nvCxnSpPr>
          <p:spPr>
            <a:xfrm>
              <a:off x="5955669" y="6230336"/>
              <a:ext cx="0" cy="81313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1E1E4E8B-2648-43F8-BD57-A1BDD32A7CD1}"/>
                </a:ext>
              </a:extLst>
            </p:cNvPr>
            <p:cNvCxnSpPr/>
            <p:nvPr/>
          </p:nvCxnSpPr>
          <p:spPr>
            <a:xfrm>
              <a:off x="6332663" y="6230336"/>
              <a:ext cx="0" cy="81313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D0220DF9-C5B8-4946-95BC-868C7376EF94}"/>
                </a:ext>
              </a:extLst>
            </p:cNvPr>
            <p:cNvCxnSpPr/>
            <p:nvPr/>
          </p:nvCxnSpPr>
          <p:spPr>
            <a:xfrm>
              <a:off x="6709655" y="6230336"/>
              <a:ext cx="0" cy="81313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A5AEC3A-47F5-48C3-B4E9-DB3C3159BBE1}"/>
                </a:ext>
              </a:extLst>
            </p:cNvPr>
            <p:cNvCxnSpPr/>
            <p:nvPr/>
          </p:nvCxnSpPr>
          <p:spPr>
            <a:xfrm>
              <a:off x="7086649" y="6230336"/>
              <a:ext cx="0" cy="81313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B9DEDBF-85EC-4BA6-BFF5-CE7A81A70E1D}"/>
                </a:ext>
              </a:extLst>
            </p:cNvPr>
            <p:cNvCxnSpPr/>
            <p:nvPr/>
          </p:nvCxnSpPr>
          <p:spPr>
            <a:xfrm>
              <a:off x="7463641" y="6230336"/>
              <a:ext cx="0" cy="81313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A7960F64-40A3-4C42-913E-1DCD4B65982B}"/>
                </a:ext>
              </a:extLst>
            </p:cNvPr>
            <p:cNvCxnSpPr/>
            <p:nvPr/>
          </p:nvCxnSpPr>
          <p:spPr>
            <a:xfrm>
              <a:off x="7840634" y="6230336"/>
              <a:ext cx="0" cy="81313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955C8374-063E-49FF-8392-11B88CDC6F58}"/>
                </a:ext>
              </a:extLst>
            </p:cNvPr>
            <p:cNvCxnSpPr/>
            <p:nvPr/>
          </p:nvCxnSpPr>
          <p:spPr>
            <a:xfrm>
              <a:off x="8217627" y="6230336"/>
              <a:ext cx="0" cy="81313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2209A46A-C697-4265-8407-FC89150CE830}"/>
                </a:ext>
              </a:extLst>
            </p:cNvPr>
            <p:cNvCxnSpPr/>
            <p:nvPr/>
          </p:nvCxnSpPr>
          <p:spPr>
            <a:xfrm>
              <a:off x="8594620" y="6230336"/>
              <a:ext cx="0" cy="81313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602FCB1A-0EEC-43E7-B8DB-58D3DB0083FC}"/>
                </a:ext>
              </a:extLst>
            </p:cNvPr>
            <p:cNvCxnSpPr/>
            <p:nvPr/>
          </p:nvCxnSpPr>
          <p:spPr>
            <a:xfrm>
              <a:off x="8971613" y="6230336"/>
              <a:ext cx="0" cy="81313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EC4ACD37-3043-45EC-838A-382F71B6E9AD}"/>
                </a:ext>
              </a:extLst>
            </p:cNvPr>
            <p:cNvCxnSpPr/>
            <p:nvPr/>
          </p:nvCxnSpPr>
          <p:spPr>
            <a:xfrm>
              <a:off x="9348606" y="6230336"/>
              <a:ext cx="0" cy="81313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AFE5F803-45DA-410C-B25A-D03BDAB97703}"/>
                </a:ext>
              </a:extLst>
            </p:cNvPr>
            <p:cNvCxnSpPr/>
            <p:nvPr/>
          </p:nvCxnSpPr>
          <p:spPr>
            <a:xfrm>
              <a:off x="9725599" y="6230336"/>
              <a:ext cx="0" cy="81313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CCE982DC-A5BF-470F-B119-EA916E19A936}"/>
                </a:ext>
              </a:extLst>
            </p:cNvPr>
            <p:cNvGrpSpPr/>
            <p:nvPr/>
          </p:nvGrpSpPr>
          <p:grpSpPr>
            <a:xfrm>
              <a:off x="1560078" y="2847444"/>
              <a:ext cx="570956" cy="3334382"/>
              <a:chOff x="1519051" y="1851359"/>
              <a:chExt cx="341087" cy="3401243"/>
            </a:xfrm>
          </p:grpSpPr>
          <p:sp>
            <p:nvSpPr>
              <p:cNvPr id="28" name="TextBox 51">
                <a:extLst>
                  <a:ext uri="{FF2B5EF4-FFF2-40B4-BE49-F238E27FC236}">
                    <a16:creationId xmlns:a16="http://schemas.microsoft.com/office/drawing/2014/main" id="{87707C7E-2CBE-44EA-B736-3274AF347CD4}"/>
                  </a:ext>
                </a:extLst>
              </p:cNvPr>
              <p:cNvSpPr txBox="1"/>
              <p:nvPr/>
            </p:nvSpPr>
            <p:spPr>
              <a:xfrm>
                <a:off x="1519051" y="5001574"/>
                <a:ext cx="341087" cy="25102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6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24.0</a:t>
                </a:r>
                <a:endPara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" name="TextBox 52">
                <a:extLst>
                  <a:ext uri="{FF2B5EF4-FFF2-40B4-BE49-F238E27FC236}">
                    <a16:creationId xmlns:a16="http://schemas.microsoft.com/office/drawing/2014/main" id="{CA3E7306-2CE8-4476-A029-B47242DE5DA3}"/>
                  </a:ext>
                </a:extLst>
              </p:cNvPr>
              <p:cNvSpPr txBox="1"/>
              <p:nvPr/>
            </p:nvSpPr>
            <p:spPr>
              <a:xfrm>
                <a:off x="1519051" y="4651827"/>
                <a:ext cx="341087" cy="25102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6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24.5</a:t>
                </a:r>
                <a:endPara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" name="TextBox 53">
                <a:extLst>
                  <a:ext uri="{FF2B5EF4-FFF2-40B4-BE49-F238E27FC236}">
                    <a16:creationId xmlns:a16="http://schemas.microsoft.com/office/drawing/2014/main" id="{9A84ACDE-99B8-4572-B8C4-D306851EBCF2}"/>
                  </a:ext>
                </a:extLst>
              </p:cNvPr>
              <p:cNvSpPr txBox="1"/>
              <p:nvPr/>
            </p:nvSpPr>
            <p:spPr>
              <a:xfrm>
                <a:off x="1519051" y="4291422"/>
                <a:ext cx="341087" cy="25102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6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25.0</a:t>
                </a:r>
                <a:endPara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" name="TextBox 54">
                <a:extLst>
                  <a:ext uri="{FF2B5EF4-FFF2-40B4-BE49-F238E27FC236}">
                    <a16:creationId xmlns:a16="http://schemas.microsoft.com/office/drawing/2014/main" id="{468BE764-49F8-45DA-BF88-4589E3454123}"/>
                  </a:ext>
                </a:extLst>
              </p:cNvPr>
              <p:cNvSpPr txBox="1"/>
              <p:nvPr/>
            </p:nvSpPr>
            <p:spPr>
              <a:xfrm>
                <a:off x="1519051" y="3941675"/>
                <a:ext cx="341087" cy="25102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6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25.5</a:t>
                </a:r>
                <a:endPara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2" name="TextBox 55">
                <a:extLst>
                  <a:ext uri="{FF2B5EF4-FFF2-40B4-BE49-F238E27FC236}">
                    <a16:creationId xmlns:a16="http://schemas.microsoft.com/office/drawing/2014/main" id="{EE4018AA-2FD1-447F-9537-1C64FB3F0A8F}"/>
                  </a:ext>
                </a:extLst>
              </p:cNvPr>
              <p:cNvSpPr txBox="1"/>
              <p:nvPr/>
            </p:nvSpPr>
            <p:spPr>
              <a:xfrm>
                <a:off x="1519051" y="3591821"/>
                <a:ext cx="341087" cy="25102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6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26.0</a:t>
                </a:r>
                <a:endPara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" name="TextBox 56">
                <a:extLst>
                  <a:ext uri="{FF2B5EF4-FFF2-40B4-BE49-F238E27FC236}">
                    <a16:creationId xmlns:a16="http://schemas.microsoft.com/office/drawing/2014/main" id="{E4ECA1E5-8078-4D84-95BB-FCE573A572D8}"/>
                  </a:ext>
                </a:extLst>
              </p:cNvPr>
              <p:cNvSpPr txBox="1"/>
              <p:nvPr/>
            </p:nvSpPr>
            <p:spPr>
              <a:xfrm>
                <a:off x="1519051" y="3242074"/>
                <a:ext cx="341087" cy="25102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6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26.5</a:t>
                </a:r>
                <a:endPara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4" name="TextBox 57">
                <a:extLst>
                  <a:ext uri="{FF2B5EF4-FFF2-40B4-BE49-F238E27FC236}">
                    <a16:creationId xmlns:a16="http://schemas.microsoft.com/office/drawing/2014/main" id="{EFFE79F6-48C4-42CB-9A7F-D51CD6EBA92C}"/>
                  </a:ext>
                </a:extLst>
              </p:cNvPr>
              <p:cNvSpPr txBox="1"/>
              <p:nvPr/>
            </p:nvSpPr>
            <p:spPr>
              <a:xfrm>
                <a:off x="1519051" y="2881669"/>
                <a:ext cx="341087" cy="25102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6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27.0</a:t>
                </a:r>
                <a:endPara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5" name="TextBox 58">
                <a:extLst>
                  <a:ext uri="{FF2B5EF4-FFF2-40B4-BE49-F238E27FC236}">
                    <a16:creationId xmlns:a16="http://schemas.microsoft.com/office/drawing/2014/main" id="{5CECD680-8A1D-4F52-9599-520330187988}"/>
                  </a:ext>
                </a:extLst>
              </p:cNvPr>
              <p:cNvSpPr txBox="1"/>
              <p:nvPr/>
            </p:nvSpPr>
            <p:spPr>
              <a:xfrm>
                <a:off x="1519051" y="2531922"/>
                <a:ext cx="341087" cy="25102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6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27.5</a:t>
                </a:r>
                <a:endPara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6" name="TextBox 59">
                <a:extLst>
                  <a:ext uri="{FF2B5EF4-FFF2-40B4-BE49-F238E27FC236}">
                    <a16:creationId xmlns:a16="http://schemas.microsoft.com/office/drawing/2014/main" id="{2EE3F02A-E337-4365-B046-50A132E2FEB5}"/>
                  </a:ext>
                </a:extLst>
              </p:cNvPr>
              <p:cNvSpPr txBox="1"/>
              <p:nvPr/>
            </p:nvSpPr>
            <p:spPr>
              <a:xfrm>
                <a:off x="1519051" y="2201106"/>
                <a:ext cx="341087" cy="25102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6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28.0</a:t>
                </a:r>
                <a:endPara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7" name="TextBox 60">
                <a:extLst>
                  <a:ext uri="{FF2B5EF4-FFF2-40B4-BE49-F238E27FC236}">
                    <a16:creationId xmlns:a16="http://schemas.microsoft.com/office/drawing/2014/main" id="{3E50911F-27EC-473B-8952-51D5C699AB2A}"/>
                  </a:ext>
                </a:extLst>
              </p:cNvPr>
              <p:cNvSpPr txBox="1"/>
              <p:nvPr/>
            </p:nvSpPr>
            <p:spPr>
              <a:xfrm>
                <a:off x="1519051" y="1851359"/>
                <a:ext cx="341087" cy="25102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6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28.5</a:t>
                </a:r>
                <a:endPara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38" name="TextBox 153">
              <a:extLst>
                <a:ext uri="{FF2B5EF4-FFF2-40B4-BE49-F238E27FC236}">
                  <a16:creationId xmlns:a16="http://schemas.microsoft.com/office/drawing/2014/main" id="{875FC269-7B1D-4403-931E-C15BC34DB1E3}"/>
                </a:ext>
              </a:extLst>
            </p:cNvPr>
            <p:cNvSpPr txBox="1"/>
            <p:nvPr/>
          </p:nvSpPr>
          <p:spPr>
            <a:xfrm>
              <a:off x="353693" y="4391701"/>
              <a:ext cx="1858351" cy="21531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26.38(</a:t>
              </a:r>
              <a:r>
                <a:rPr lang="en-US" sz="1400" b="1" dirty="0" err="1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Sogou</a:t>
              </a:r>
              <a:r>
                <a:rPr lang="en-US" sz="1400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, </a:t>
              </a:r>
              <a:r>
                <a:rPr lang="en-US" sz="1400" b="1" dirty="0" err="1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Ensembel</a:t>
              </a:r>
              <a:r>
                <a:rPr lang="en-US" sz="1400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</a:p>
          </p:txBody>
        </p: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5BB36B77-63E1-478A-983A-98B24B68587C}"/>
                </a:ext>
              </a:extLst>
            </p:cNvPr>
            <p:cNvCxnSpPr>
              <a:cxnSpLocks/>
            </p:cNvCxnSpPr>
            <p:nvPr/>
          </p:nvCxnSpPr>
          <p:spPr>
            <a:xfrm>
              <a:off x="2185740" y="2847445"/>
              <a:ext cx="0" cy="3382891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A8BD1129-652E-4883-81D1-51CEEF2C46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93677" y="2968134"/>
              <a:ext cx="98859" cy="0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BEDE7E5F-2DED-41C4-909B-682EA655D98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93677" y="3654996"/>
              <a:ext cx="98859" cy="0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1F0FFAE7-FD6A-4F41-936A-286D39478EA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93677" y="3311565"/>
              <a:ext cx="98859" cy="0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8528D674-59EE-4287-B0E1-21994910B90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93677" y="3998427"/>
              <a:ext cx="98859" cy="0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79A8493-14B7-4A68-B0BD-32FDC3314F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93677" y="4341857"/>
              <a:ext cx="98859" cy="0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7BC20DBC-A212-4579-BA07-7B1CD54A865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93677" y="4685287"/>
              <a:ext cx="98859" cy="0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59D3B2C9-A475-4F5F-BB2C-C99B35A64B5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93677" y="5028717"/>
              <a:ext cx="98859" cy="0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C047EA16-491D-41E5-A46C-2BDEA7A55AD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93677" y="5372148"/>
              <a:ext cx="98859" cy="0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D2E6C8F1-B03F-4278-8F9D-B4D99B02FBF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93677" y="5715579"/>
              <a:ext cx="98859" cy="0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A536871A-951C-4118-A4BE-2230E03335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93677" y="6059012"/>
              <a:ext cx="98859" cy="0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191">
              <a:extLst>
                <a:ext uri="{FF2B5EF4-FFF2-40B4-BE49-F238E27FC236}">
                  <a16:creationId xmlns:a16="http://schemas.microsoft.com/office/drawing/2014/main" id="{00CDC57A-89AA-4605-842F-D7B2916549EC}"/>
                </a:ext>
              </a:extLst>
            </p:cNvPr>
            <p:cNvSpPr txBox="1"/>
            <p:nvPr/>
          </p:nvSpPr>
          <p:spPr>
            <a:xfrm>
              <a:off x="1495192" y="2611942"/>
              <a:ext cx="940926" cy="21531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BLEU (%)</a:t>
              </a:r>
              <a:endParaRPr 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2178E6D4-4049-40BF-9EF2-D0C70FA9FD5B}"/>
                </a:ext>
              </a:extLst>
            </p:cNvPr>
            <p:cNvGrpSpPr/>
            <p:nvPr/>
          </p:nvGrpSpPr>
          <p:grpSpPr>
            <a:xfrm>
              <a:off x="2393979" y="4570932"/>
              <a:ext cx="1909426" cy="1380368"/>
              <a:chOff x="2403283" y="4683844"/>
              <a:chExt cx="1947990" cy="1408047"/>
            </a:xfrm>
          </p:grpSpPr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2EDF41D8-7000-4A97-9478-AABD2E3DD6E1}"/>
                  </a:ext>
                </a:extLst>
              </p:cNvPr>
              <p:cNvCxnSpPr>
                <a:cxnSpLocks/>
                <a:stCxn id="56" idx="7"/>
                <a:endCxn id="53" idx="3"/>
              </p:cNvCxnSpPr>
              <p:nvPr/>
            </p:nvCxnSpPr>
            <p:spPr>
              <a:xfrm flipV="1">
                <a:off x="2866137" y="5054934"/>
                <a:ext cx="1237351" cy="1036957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F0C11366-0A5D-4466-A37E-EC9A1C64C9E4}"/>
                  </a:ext>
                </a:extLst>
              </p:cNvPr>
              <p:cNvSpPr/>
              <p:nvPr/>
            </p:nvSpPr>
            <p:spPr bwMode="auto">
              <a:xfrm>
                <a:off x="4084637" y="4945062"/>
                <a:ext cx="128723" cy="128723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accent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152357" tIns="121886" rIns="152357" bIns="121886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761445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0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54" name="TextBox 125">
                <a:extLst>
                  <a:ext uri="{FF2B5EF4-FFF2-40B4-BE49-F238E27FC236}">
                    <a16:creationId xmlns:a16="http://schemas.microsoft.com/office/drawing/2014/main" id="{4D0E64C9-77B1-48FD-8CF5-45BD2DD40480}"/>
                  </a:ext>
                </a:extLst>
              </p:cNvPr>
              <p:cNvSpPr txBox="1"/>
              <p:nvPr/>
            </p:nvSpPr>
            <p:spPr>
              <a:xfrm>
                <a:off x="2403283" y="4683844"/>
                <a:ext cx="1947990" cy="2196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zh-CN" sz="1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25.57(+Back-Translation</a:t>
                </a:r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endPara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1FD60778-AEAF-4213-8017-58465160E234}"/>
                </a:ext>
              </a:extLst>
            </p:cNvPr>
            <p:cNvGrpSpPr/>
            <p:nvPr/>
          </p:nvGrpSpPr>
          <p:grpSpPr>
            <a:xfrm>
              <a:off x="2739973" y="5886355"/>
              <a:ext cx="2160963" cy="215444"/>
              <a:chOff x="2702947" y="6025641"/>
              <a:chExt cx="2204608" cy="219764"/>
            </a:xfrm>
          </p:grpSpPr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70776F0C-118C-4C5F-9C22-CED66324F4EA}"/>
                  </a:ext>
                </a:extLst>
              </p:cNvPr>
              <p:cNvSpPr/>
              <p:nvPr/>
            </p:nvSpPr>
            <p:spPr bwMode="auto">
              <a:xfrm>
                <a:off x="2702947" y="6073040"/>
                <a:ext cx="128723" cy="128723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accent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152357" tIns="121886" rIns="152357" bIns="121886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761445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0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57" name="TextBox 127">
                <a:extLst>
                  <a:ext uri="{FF2B5EF4-FFF2-40B4-BE49-F238E27FC236}">
                    <a16:creationId xmlns:a16="http://schemas.microsoft.com/office/drawing/2014/main" id="{0F63A7B6-1B88-4237-9462-F8E5FFCCC75E}"/>
                  </a:ext>
                </a:extLst>
              </p:cNvPr>
              <p:cNvSpPr txBox="1"/>
              <p:nvPr/>
            </p:nvSpPr>
            <p:spPr>
              <a:xfrm>
                <a:off x="2900287" y="6025641"/>
                <a:ext cx="2007268" cy="2197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zh-CN" sz="14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24.2(Transformer Baseline)</a:t>
                </a:r>
                <a:endPara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39669ECC-574A-4467-959B-FBE930C0BA47}"/>
                </a:ext>
              </a:extLst>
            </p:cNvPr>
            <p:cNvGrpSpPr/>
            <p:nvPr/>
          </p:nvGrpSpPr>
          <p:grpSpPr>
            <a:xfrm>
              <a:off x="5143574" y="2839131"/>
              <a:ext cx="3074054" cy="1208298"/>
              <a:chOff x="5244640" y="2917316"/>
              <a:chExt cx="3077469" cy="1232528"/>
            </a:xfrm>
          </p:grpSpPr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26E8A11C-F91B-46FD-9A41-E2C9A8BC0B2F}"/>
                  </a:ext>
                </a:extLst>
              </p:cNvPr>
              <p:cNvCxnSpPr>
                <a:cxnSpLocks/>
                <a:stCxn id="65" idx="7"/>
                <a:endCxn id="62" idx="3"/>
              </p:cNvCxnSpPr>
              <p:nvPr/>
            </p:nvCxnSpPr>
            <p:spPr>
              <a:xfrm flipV="1">
                <a:off x="5244640" y="3564965"/>
                <a:ext cx="2570973" cy="584878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7AE39EFC-1971-4DD8-98F1-1B99D49AE553}"/>
                  </a:ext>
                </a:extLst>
              </p:cNvPr>
              <p:cNvSpPr/>
              <p:nvPr/>
            </p:nvSpPr>
            <p:spPr bwMode="auto">
              <a:xfrm>
                <a:off x="7796762" y="3455094"/>
                <a:ext cx="128723" cy="128723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 w="19050">
                <a:solidFill>
                  <a:schemeClr val="accent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152357" tIns="121886" rIns="152357" bIns="121886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761445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0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78" name="TextBox 100">
                <a:extLst>
                  <a:ext uri="{FF2B5EF4-FFF2-40B4-BE49-F238E27FC236}">
                    <a16:creationId xmlns:a16="http://schemas.microsoft.com/office/drawing/2014/main" id="{B208710B-AAA9-4F39-840B-6ACD15EA7449}"/>
                  </a:ext>
                </a:extLst>
              </p:cNvPr>
              <p:cNvSpPr txBox="1"/>
              <p:nvPr/>
            </p:nvSpPr>
            <p:spPr>
              <a:xfrm>
                <a:off x="6773474" y="2917316"/>
                <a:ext cx="1548635" cy="43952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zh-CN" sz="1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27.71(+Iterative </a:t>
                </a:r>
              </a:p>
              <a:p>
                <a:r>
                  <a:rPr lang="en-US" altLang="zh-CN" sz="1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Back-Translation)</a:t>
                </a:r>
                <a:endPara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48F040E4-2A40-4CAC-8E9A-11528872D8B9}"/>
                </a:ext>
              </a:extLst>
            </p:cNvPr>
            <p:cNvGrpSpPr/>
            <p:nvPr/>
          </p:nvGrpSpPr>
          <p:grpSpPr>
            <a:xfrm>
              <a:off x="3675093" y="3616866"/>
              <a:ext cx="1533386" cy="1273243"/>
              <a:chOff x="3748434" y="3710649"/>
              <a:chExt cx="1564355" cy="1298775"/>
            </a:xfrm>
          </p:grpSpPr>
          <p:sp>
            <p:nvSpPr>
              <p:cNvPr id="64" name="TextBox 128">
                <a:extLst>
                  <a:ext uri="{FF2B5EF4-FFF2-40B4-BE49-F238E27FC236}">
                    <a16:creationId xmlns:a16="http://schemas.microsoft.com/office/drawing/2014/main" id="{C096F0F5-DAF4-4748-9205-A43005D79E98}"/>
                  </a:ext>
                </a:extLst>
              </p:cNvPr>
              <p:cNvSpPr txBox="1"/>
              <p:nvPr/>
            </p:nvSpPr>
            <p:spPr>
              <a:xfrm>
                <a:off x="3748434" y="3710649"/>
                <a:ext cx="1564355" cy="4392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26.91</a:t>
                </a:r>
                <a:r>
                  <a:rPr lang="en-US" altLang="zh-CN" sz="1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(+Agreement </a:t>
                </a:r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Regularization)</a:t>
                </a:r>
                <a:endPara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43C67377-7B4F-4F71-BA73-BF70B7813ECE}"/>
                  </a:ext>
                </a:extLst>
              </p:cNvPr>
              <p:cNvSpPr/>
              <p:nvPr/>
            </p:nvSpPr>
            <p:spPr bwMode="auto">
              <a:xfrm>
                <a:off x="5135727" y="4130992"/>
                <a:ext cx="128723" cy="128723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 w="19050">
                <a:solidFill>
                  <a:schemeClr val="accent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152357" tIns="121886" rIns="152357" bIns="121886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761445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0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262F1155-B0CF-4056-ACD5-E3C6D818E26E}"/>
                  </a:ext>
                </a:extLst>
              </p:cNvPr>
              <p:cNvCxnSpPr>
                <a:cxnSpLocks/>
                <a:stCxn id="53" idx="6"/>
                <a:endCxn id="65" idx="3"/>
              </p:cNvCxnSpPr>
              <p:nvPr/>
            </p:nvCxnSpPr>
            <p:spPr>
              <a:xfrm flipV="1">
                <a:off x="4251524" y="4240864"/>
                <a:ext cx="903054" cy="76856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2748206B-7A32-4A75-A7D8-048339319F31}"/>
                </a:ext>
              </a:extLst>
            </p:cNvPr>
            <p:cNvGrpSpPr/>
            <p:nvPr/>
          </p:nvGrpSpPr>
          <p:grpSpPr>
            <a:xfrm>
              <a:off x="7821444" y="2553872"/>
              <a:ext cx="3739091" cy="875562"/>
              <a:chOff x="7978530" y="2626337"/>
              <a:chExt cx="3814609" cy="893118"/>
            </a:xfrm>
          </p:grpSpPr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53CA9FFC-637E-4C47-9E96-B9F344DA5865}"/>
                  </a:ext>
                </a:extLst>
              </p:cNvPr>
              <p:cNvCxnSpPr>
                <a:cxnSpLocks/>
                <a:stCxn id="62" idx="6"/>
                <a:endCxn id="70" idx="2"/>
              </p:cNvCxnSpPr>
              <p:nvPr/>
            </p:nvCxnSpPr>
            <p:spPr>
              <a:xfrm flipV="1">
                <a:off x="7978530" y="2923631"/>
                <a:ext cx="2491197" cy="595824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3E416F37-B052-41D0-B6D8-02FD0F33FCB9}"/>
                  </a:ext>
                </a:extLst>
              </p:cNvPr>
              <p:cNvSpPr/>
              <p:nvPr/>
            </p:nvSpPr>
            <p:spPr bwMode="auto">
              <a:xfrm>
                <a:off x="10469727" y="2859269"/>
                <a:ext cx="128723" cy="128723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9050">
                <a:solidFill>
                  <a:schemeClr val="accent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152357" tIns="121886" rIns="152357" bIns="121886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761445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0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71" name="TextBox 128">
                <a:extLst>
                  <a:ext uri="{FF2B5EF4-FFF2-40B4-BE49-F238E27FC236}">
                    <a16:creationId xmlns:a16="http://schemas.microsoft.com/office/drawing/2014/main" id="{C4B92AC5-8CC4-4C69-A3CF-8FE36A66687D}"/>
                  </a:ext>
                </a:extLst>
              </p:cNvPr>
              <p:cNvSpPr txBox="1"/>
              <p:nvPr/>
            </p:nvSpPr>
            <p:spPr>
              <a:xfrm>
                <a:off x="9455450" y="2626337"/>
                <a:ext cx="2337689" cy="2196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28.46</a:t>
                </a:r>
                <a:r>
                  <a:rPr lang="en-US" altLang="zh-CN" sz="1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(+System </a:t>
                </a:r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Combination)</a:t>
                </a:r>
                <a:endPara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ACD0E884-804D-46E2-B9E1-F2280326EF8B}"/>
                </a:ext>
              </a:extLst>
            </p:cNvPr>
            <p:cNvCxnSpPr/>
            <p:nvPr/>
          </p:nvCxnSpPr>
          <p:spPr>
            <a:xfrm>
              <a:off x="10080125" y="6246354"/>
              <a:ext cx="0" cy="81313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E7BF7D84-BC49-45EA-B0D4-4C87EBF1775C}"/>
                </a:ext>
              </a:extLst>
            </p:cNvPr>
            <p:cNvCxnSpPr/>
            <p:nvPr/>
          </p:nvCxnSpPr>
          <p:spPr>
            <a:xfrm>
              <a:off x="10457118" y="6246354"/>
              <a:ext cx="0" cy="81313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075C8DAB-B651-4D63-9D1D-4FBC54B51E9E}"/>
                </a:ext>
              </a:extLst>
            </p:cNvPr>
            <p:cNvCxnSpPr/>
            <p:nvPr/>
          </p:nvCxnSpPr>
          <p:spPr>
            <a:xfrm>
              <a:off x="10834111" y="6246354"/>
              <a:ext cx="0" cy="81313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E4D17C83-06CD-4751-B9ED-AEADC83D427B}"/>
                </a:ext>
              </a:extLst>
            </p:cNvPr>
            <p:cNvCxnSpPr/>
            <p:nvPr/>
          </p:nvCxnSpPr>
          <p:spPr>
            <a:xfrm>
              <a:off x="11211104" y="6246354"/>
              <a:ext cx="0" cy="81313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1FE2055F-4B6A-4B0C-A6A0-DE71A94CA3F4}"/>
                </a:ext>
              </a:extLst>
            </p:cNvPr>
            <p:cNvCxnSpPr>
              <a:cxnSpLocks/>
            </p:cNvCxnSpPr>
            <p:nvPr/>
          </p:nvCxnSpPr>
          <p:spPr>
            <a:xfrm>
              <a:off x="2181031" y="4442697"/>
              <a:ext cx="9218064" cy="0"/>
            </a:xfrm>
            <a:prstGeom prst="line">
              <a:avLst/>
            </a:prstGeom>
            <a:ln w="15875">
              <a:solidFill>
                <a:schemeClr val="accent2">
                  <a:lumMod val="75000"/>
                </a:schemeClr>
              </a:solidFill>
              <a:prstDash val="dash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BE342F5E-B188-4F09-8255-68E883028449}"/>
                </a:ext>
              </a:extLst>
            </p:cNvPr>
            <p:cNvSpPr txBox="1"/>
            <p:nvPr/>
          </p:nvSpPr>
          <p:spPr>
            <a:xfrm>
              <a:off x="1949362" y="6209753"/>
              <a:ext cx="9808561" cy="629102"/>
            </a:xfrm>
            <a:prstGeom prst="rect">
              <a:avLst/>
            </a:prstGeom>
            <a:noFill/>
          </p:spPr>
          <p:txBody>
            <a:bodyPr wrap="square" lIns="149356" tIns="119485" rIns="149356" bIns="119485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896024">
                <a:lnSpc>
                  <a:spcPct val="90000"/>
                </a:lnSpc>
                <a:spcAft>
                  <a:spcPts val="490"/>
                </a:spcAft>
                <a:defRPr/>
              </a:pPr>
              <a:r>
                <a:rPr lang="en-US" sz="1400" b="1" dirty="0">
                  <a:gradFill>
                    <a:gsLst>
                      <a:gs pos="2917">
                        <a:srgbClr val="505050"/>
                      </a:gs>
                      <a:gs pos="30000">
                        <a:srgbClr val="505050"/>
                      </a:gs>
                    </a:gsLst>
                    <a:lin ang="5400000" scaled="0"/>
                  </a:gradFill>
                  <a:latin typeface="Segoe UI"/>
                </a:rPr>
                <a:t>Sep.	             Oct.                         Nov.                       Dec.                        Jan.                        </a:t>
              </a:r>
              <a:r>
                <a:rPr lang="en-US" sz="1400" b="1">
                  <a:gradFill>
                    <a:gsLst>
                      <a:gs pos="2917">
                        <a:srgbClr val="505050"/>
                      </a:gs>
                      <a:gs pos="30000">
                        <a:srgbClr val="505050"/>
                      </a:gs>
                    </a:gsLst>
                    <a:lin ang="5400000" scaled="0"/>
                  </a:gradFill>
                  <a:latin typeface="Segoe UI"/>
                </a:rPr>
                <a:t>Feb</a:t>
              </a:r>
              <a:r>
                <a:rPr lang="en-US" sz="1400">
                  <a:gradFill>
                    <a:gsLst>
                      <a:gs pos="2917">
                        <a:srgbClr val="505050"/>
                      </a:gs>
                      <a:gs pos="30000">
                        <a:srgbClr val="505050"/>
                      </a:gs>
                    </a:gsLst>
                    <a:lin ang="5400000" scaled="0"/>
                  </a:gradFill>
                  <a:latin typeface="Segoe UI"/>
                </a:rPr>
                <a:t>.                         </a:t>
              </a:r>
              <a:r>
                <a:rPr lang="en-US" sz="1400" b="1">
                  <a:gradFill>
                    <a:gsLst>
                      <a:gs pos="2917">
                        <a:srgbClr val="505050"/>
                      </a:gs>
                      <a:gs pos="30000">
                        <a:srgbClr val="505050"/>
                      </a:gs>
                    </a:gsLst>
                    <a:lin ang="5400000" scaled="0"/>
                  </a:gradFill>
                  <a:latin typeface="Segoe UI"/>
                </a:rPr>
                <a:t>Mar.</a:t>
              </a:r>
              <a:endParaRPr lang="en-US" sz="1400" b="1" dirty="0"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65226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cs typeface="Calibri Light" panose="020F0302020204030204" pitchFamily="34" charset="0"/>
              </a:rPr>
              <a:t>History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9309AD0-771B-4D7A-B3DF-FE1C28B2AD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218683"/>
              </p:ext>
            </p:extLst>
          </p:nvPr>
        </p:nvGraphicFramePr>
        <p:xfrm>
          <a:off x="0" y="0"/>
          <a:ext cx="12192000" cy="3362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3572353812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640428631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823644170"/>
                    </a:ext>
                  </a:extLst>
                </a:gridCol>
                <a:gridCol w="2747228">
                  <a:extLst>
                    <a:ext uri="{9D8B030D-6E8A-4147-A177-3AD203B41FA5}">
                      <a16:colId xmlns:a16="http://schemas.microsoft.com/office/drawing/2014/main" val="3517466769"/>
                    </a:ext>
                  </a:extLst>
                </a:gridCol>
                <a:gridCol w="2129572">
                  <a:extLst>
                    <a:ext uri="{9D8B030D-6E8A-4147-A177-3AD203B41FA5}">
                      <a16:colId xmlns:a16="http://schemas.microsoft.com/office/drawing/2014/main" val="250519142"/>
                    </a:ext>
                  </a:extLst>
                </a:gridCol>
              </a:tblGrid>
              <a:tr h="33624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latin typeface="+mj-lt"/>
                        </a:rPr>
                        <a:t>NMT</a:t>
                      </a:r>
                      <a:r>
                        <a:rPr lang="en-US" sz="1600" baseline="0" dirty="0" smtClean="0">
                          <a:latin typeface="+mj-lt"/>
                        </a:rPr>
                        <a:t> </a:t>
                      </a:r>
                      <a:r>
                        <a:rPr lang="en-US" sz="1600" dirty="0" smtClean="0">
                          <a:latin typeface="+mj-lt"/>
                        </a:rPr>
                        <a:t>Overview</a:t>
                      </a:r>
                      <a:endParaRPr lang="en-US" sz="1600" dirty="0">
                        <a:latin typeface="+mj-lt"/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Iterative Back-Translation </a:t>
                      </a:r>
                      <a:endParaRPr lang="en-US" sz="1600" dirty="0">
                        <a:latin typeface="+mj-lt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Agreement Regularization </a:t>
                      </a:r>
                      <a:endParaRPr lang="en-US" sz="1600" dirty="0">
                        <a:latin typeface="+mj-lt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SMT as Posterior Regularization </a:t>
                      </a:r>
                      <a:endParaRPr lang="en-US" sz="1600" dirty="0">
                        <a:latin typeface="+mj-lt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Summary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9873791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022350" y="6284796"/>
            <a:ext cx="9074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From [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  <a:hlinkClick r:id="rId2"/>
              </a:rPr>
              <a:t>https://nlp.stanford.edu/projects/nmt/Luong-Cho-Manning-NMT-ACL2016-v4.pdf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]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434406" y="4041717"/>
            <a:ext cx="35930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2016 - Near Parity (Google)</a:t>
            </a:r>
          </a:p>
          <a:p>
            <a:r>
              <a:rPr lang="en-US" sz="20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2018 – Human Parity (Microsoft)</a:t>
            </a:r>
            <a:endParaRPr lang="en-US" sz="20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582738"/>
            <a:ext cx="7495571" cy="4702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554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/>
              <a:t>Iterative Back-Translation + Agreement Regularization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The core technique to achieve the new milestone</a:t>
            </a:r>
          </a:p>
          <a:p>
            <a:pPr lvl="1"/>
            <a:r>
              <a:rPr lang="en-US" altLang="zh-CN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Achieve </a:t>
            </a:r>
            <a:r>
              <a:rPr lang="en-US" altLang="zh-CN" dirty="0">
                <a:latin typeface="Calibri Light" panose="020F0302020204030204" pitchFamily="34" charset="0"/>
                <a:cs typeface="Calibri Light" panose="020F0302020204030204" pitchFamily="34" charset="0"/>
              </a:rPr>
              <a:t>Human Parity on WMT2017 Chinese-to-English Translation </a:t>
            </a:r>
            <a:r>
              <a:rPr lang="en-US" altLang="zh-CN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Task (</a:t>
            </a:r>
            <a:r>
              <a:rPr lang="en-US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Hassan et al., 2018</a:t>
            </a:r>
            <a:r>
              <a:rPr lang="en-US" altLang="zh-CN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)</a:t>
            </a:r>
          </a:p>
          <a:p>
            <a:pPr lvl="1"/>
            <a:r>
              <a:rPr lang="en-US" altLang="zh-CN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The two methods have used in Microsoft’s machine translation system</a:t>
            </a:r>
          </a:p>
          <a:p>
            <a:pPr lvl="1"/>
            <a:endParaRPr lang="en-US" altLang="zh-CN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r>
              <a:rPr lang="en-US" altLang="zh-CN" dirty="0" err="1" smtClean="0">
                <a:latin typeface="Calibri Light" panose="020F0302020204030204" pitchFamily="34" charset="0"/>
                <a:cs typeface="Calibri Light" panose="020F0302020204030204" pitchFamily="34" charset="0"/>
              </a:rPr>
              <a:t>Tencent’s</a:t>
            </a:r>
            <a:r>
              <a:rPr lang="en-US" altLang="zh-CN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 machine translation system in WMT18 Chinese-English Translation Task</a:t>
            </a:r>
          </a:p>
          <a:p>
            <a:pPr lvl="1"/>
            <a:r>
              <a:rPr lang="en-US" altLang="zh-CN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LSTM-based System + Iterative Back-Translation + Agreement Regularization + Data selection</a:t>
            </a:r>
          </a:p>
          <a:p>
            <a:pPr lvl="1"/>
            <a:r>
              <a:rPr lang="en-US" altLang="zh-CN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Rank 1 in </a:t>
            </a:r>
            <a:r>
              <a:rPr lang="en-US" altLang="zh-CN" dirty="0" err="1" smtClean="0">
                <a:latin typeface="Calibri Light" panose="020F0302020204030204" pitchFamily="34" charset="0"/>
                <a:cs typeface="Calibri Light" panose="020F0302020204030204" pitchFamily="34" charset="0"/>
              </a:rPr>
              <a:t>Zh-En</a:t>
            </a:r>
            <a:r>
              <a:rPr lang="en-US" altLang="zh-CN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(single model), </a:t>
            </a:r>
            <a:r>
              <a:rPr lang="en-US" altLang="zh-CN" dirty="0" err="1" smtClean="0">
                <a:latin typeface="Calibri Light" panose="020F0302020204030204" pitchFamily="34" charset="0"/>
                <a:cs typeface="Calibri Light" panose="020F0302020204030204" pitchFamily="34" charset="0"/>
              </a:rPr>
              <a:t>Zh-En</a:t>
            </a:r>
            <a:r>
              <a:rPr lang="en-US" altLang="zh-CN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(ensemble model) and </a:t>
            </a:r>
            <a:r>
              <a:rPr lang="en-US" altLang="zh-CN" dirty="0" err="1" smtClean="0">
                <a:latin typeface="Calibri Light" panose="020F0302020204030204" pitchFamily="34" charset="0"/>
                <a:cs typeface="Calibri Light" panose="020F0302020204030204" pitchFamily="34" charset="0"/>
              </a:rPr>
              <a:t>En-Zh</a:t>
            </a:r>
            <a:r>
              <a:rPr lang="en-US" altLang="zh-CN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(single model)</a:t>
            </a:r>
          </a:p>
          <a:p>
            <a:pPr lvl="1"/>
            <a:r>
              <a:rPr lang="en-US" altLang="zh-CN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Rank 4 in </a:t>
            </a:r>
            <a:r>
              <a:rPr lang="en-US" altLang="zh-CN" dirty="0" err="1" smtClean="0">
                <a:latin typeface="Calibri Light" panose="020F0302020204030204" pitchFamily="34" charset="0"/>
                <a:cs typeface="Calibri Light" panose="020F0302020204030204" pitchFamily="34" charset="0"/>
              </a:rPr>
              <a:t>En-Zh</a:t>
            </a:r>
            <a:r>
              <a:rPr lang="en-US" altLang="zh-CN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(</a:t>
            </a:r>
            <a:r>
              <a:rPr lang="en-US" altLang="zh-CN" dirty="0">
                <a:latin typeface="Calibri Light" panose="020F0302020204030204" pitchFamily="34" charset="0"/>
                <a:cs typeface="Calibri Light" panose="020F0302020204030204" pitchFamily="34" charset="0"/>
              </a:rPr>
              <a:t>ensemble model</a:t>
            </a:r>
            <a:r>
              <a:rPr lang="en-US" altLang="zh-CN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)</a:t>
            </a:r>
            <a:endParaRPr lang="en-US" altLang="zh-CN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lvl="1"/>
            <a:endParaRPr lang="en-US" altLang="zh-CN" dirty="0" smtClean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0" indent="0">
              <a:buNone/>
            </a:pPr>
            <a:endParaRPr lang="en-US" altLang="zh-CN" dirty="0" smtClean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9309AD0-771B-4D7A-B3DF-FE1C28B2ADBA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0" y="0"/>
          <a:ext cx="12192000" cy="3362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3572353812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640428631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823644170"/>
                    </a:ext>
                  </a:extLst>
                </a:gridCol>
                <a:gridCol w="2747228">
                  <a:extLst>
                    <a:ext uri="{9D8B030D-6E8A-4147-A177-3AD203B41FA5}">
                      <a16:colId xmlns:a16="http://schemas.microsoft.com/office/drawing/2014/main" val="3517466769"/>
                    </a:ext>
                  </a:extLst>
                </a:gridCol>
                <a:gridCol w="2129572">
                  <a:extLst>
                    <a:ext uri="{9D8B030D-6E8A-4147-A177-3AD203B41FA5}">
                      <a16:colId xmlns:a16="http://schemas.microsoft.com/office/drawing/2014/main" val="250519142"/>
                    </a:ext>
                  </a:extLst>
                </a:gridCol>
              </a:tblGrid>
              <a:tr h="33624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latin typeface="+mj-lt"/>
                        </a:rPr>
                        <a:t>NMT</a:t>
                      </a:r>
                      <a:r>
                        <a:rPr lang="en-US" sz="1600" baseline="0" dirty="0" smtClean="0">
                          <a:latin typeface="+mj-lt"/>
                        </a:rPr>
                        <a:t> </a:t>
                      </a:r>
                      <a:r>
                        <a:rPr lang="en-US" sz="1600" dirty="0" smtClean="0">
                          <a:latin typeface="+mj-lt"/>
                        </a:rPr>
                        <a:t>Overview</a:t>
                      </a:r>
                      <a:endParaRPr lang="en-US" sz="1600" dirty="0">
                        <a:latin typeface="+mj-lt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Iterative Back-Translation </a:t>
                      </a:r>
                      <a:endParaRPr lang="en-US" sz="1600" dirty="0">
                        <a:latin typeface="+mj-lt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Agreement Regularization </a:t>
                      </a:r>
                      <a:endParaRPr lang="en-US" sz="1600" dirty="0">
                        <a:latin typeface="+mj-lt"/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SMT as Posterior Regularization </a:t>
                      </a:r>
                      <a:endParaRPr lang="en-US" sz="1600" dirty="0">
                        <a:latin typeface="+mj-lt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Summary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98737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81377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Unsupervised MT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Two main components of unsupervised MT</a:t>
            </a:r>
          </a:p>
          <a:p>
            <a:pPr lvl="1"/>
            <a:r>
              <a:rPr lang="en-US" altLang="zh-CN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Model Initialization</a:t>
            </a:r>
          </a:p>
          <a:p>
            <a:pPr lvl="1"/>
            <a:r>
              <a:rPr lang="en-US" altLang="zh-CN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Iterative Back-translation</a:t>
            </a:r>
          </a:p>
          <a:p>
            <a:pPr lvl="1"/>
            <a:endParaRPr lang="en-US" altLang="zh-CN" dirty="0" smtClean="0"/>
          </a:p>
          <a:p>
            <a:pPr lvl="1"/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9309AD0-771B-4D7A-B3DF-FE1C28B2ADBA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0" y="0"/>
          <a:ext cx="12192000" cy="3362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3572353812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640428631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823644170"/>
                    </a:ext>
                  </a:extLst>
                </a:gridCol>
                <a:gridCol w="2747228">
                  <a:extLst>
                    <a:ext uri="{9D8B030D-6E8A-4147-A177-3AD203B41FA5}">
                      <a16:colId xmlns:a16="http://schemas.microsoft.com/office/drawing/2014/main" val="3517466769"/>
                    </a:ext>
                  </a:extLst>
                </a:gridCol>
                <a:gridCol w="2129572">
                  <a:extLst>
                    <a:ext uri="{9D8B030D-6E8A-4147-A177-3AD203B41FA5}">
                      <a16:colId xmlns:a16="http://schemas.microsoft.com/office/drawing/2014/main" val="250519142"/>
                    </a:ext>
                  </a:extLst>
                </a:gridCol>
              </a:tblGrid>
              <a:tr h="33624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latin typeface="+mj-lt"/>
                        </a:rPr>
                        <a:t>NMT</a:t>
                      </a:r>
                      <a:r>
                        <a:rPr lang="en-US" sz="1600" baseline="0" dirty="0" smtClean="0">
                          <a:latin typeface="+mj-lt"/>
                        </a:rPr>
                        <a:t> </a:t>
                      </a:r>
                      <a:r>
                        <a:rPr lang="en-US" sz="1600" dirty="0" smtClean="0">
                          <a:latin typeface="+mj-lt"/>
                        </a:rPr>
                        <a:t>Overview</a:t>
                      </a:r>
                      <a:endParaRPr lang="en-US" sz="1600" dirty="0">
                        <a:latin typeface="+mj-lt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Iterative Back-Translation </a:t>
                      </a:r>
                      <a:endParaRPr lang="en-US" sz="1600" dirty="0">
                        <a:latin typeface="+mj-lt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Agreement Regularization </a:t>
                      </a:r>
                      <a:endParaRPr lang="en-US" sz="1600" dirty="0">
                        <a:latin typeface="+mj-lt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SMT as Posterior Regularization </a:t>
                      </a:r>
                      <a:endParaRPr lang="en-US" sz="1600" dirty="0">
                        <a:latin typeface="+mj-lt"/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Summary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9873791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870840" y="4269034"/>
            <a:ext cx="26922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u="sng" dirty="0" smtClean="0"/>
              <a:t>Cross</a:t>
            </a:r>
            <a:r>
              <a:rPr lang="en-US" altLang="zh-CN" sz="1400" u="sng" dirty="0" smtClean="0"/>
              <a:t>-</a:t>
            </a:r>
            <a:r>
              <a:rPr lang="en-US" sz="1400" u="sng" dirty="0" smtClean="0"/>
              <a:t>lingual </a:t>
            </a:r>
            <a:r>
              <a:rPr lang="en-US" sz="1400" u="sng" dirty="0"/>
              <a:t>Word Embedding</a:t>
            </a:r>
          </a:p>
        </p:txBody>
      </p:sp>
      <p:pic>
        <p:nvPicPr>
          <p:cNvPr id="6" name="Picture 2" descr="Model">
            <a:extLst>
              <a:ext uri="{FF2B5EF4-FFF2-40B4-BE49-F238E27FC236}">
                <a16:creationId xmlns:a16="http://schemas.microsoft.com/office/drawing/2014/main" id="{2FD5544A-83FC-49C4-87C8-A510B6B587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097" y="3384250"/>
            <a:ext cx="4096683" cy="829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Down Arrow 6"/>
          <p:cNvSpPr/>
          <p:nvPr/>
        </p:nvSpPr>
        <p:spPr>
          <a:xfrm>
            <a:off x="2803331" y="4631991"/>
            <a:ext cx="292672" cy="328966"/>
          </a:xfrm>
          <a:prstGeom prst="downArrow">
            <a:avLst>
              <a:gd name="adj1" fmla="val 35440"/>
              <a:gd name="adj2" fmla="val 42935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7"/>
              <p:cNvSpPr/>
              <p:nvPr/>
            </p:nvSpPr>
            <p:spPr>
              <a:xfrm>
                <a:off x="2119621" y="5094003"/>
                <a:ext cx="1660092" cy="125535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en-US" sz="1400" dirty="0" smtClean="0">
                    <a:ln w="0"/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hello</a:t>
                </a:r>
                <a:r>
                  <a:rPr lang="en-US" sz="1400" dirty="0">
                    <a:ln w="0"/>
                    <a:solidFill>
                      <a:schemeClr val="tx1"/>
                    </a:solidFill>
                    <a:effectLst/>
                    <a:latin typeface="Calibri Light" panose="020F0302020204030204" pitchFamily="34" charset="0"/>
                    <a:cs typeface="Calibri Light" panose="020F03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 smtClean="0">
                        <a:ln w="0"/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↔</m:t>
                    </m:r>
                  </m:oMath>
                </a14:m>
                <a:r>
                  <a:rPr lang="en-US" sz="1400" dirty="0">
                    <a:ln w="0"/>
                    <a:solidFill>
                      <a:schemeClr val="tx1"/>
                    </a:solidFill>
                    <a:effectLst/>
                    <a:latin typeface="Calibri Light" panose="020F0302020204030204" pitchFamily="34" charset="0"/>
                    <a:cs typeface="Calibri Light" panose="020F0302020204030204" pitchFamily="34" charset="0"/>
                  </a:rPr>
                  <a:t> </a:t>
                </a:r>
                <a:r>
                  <a:rPr lang="zh-CN" altLang="en-US" sz="1400" dirty="0" smtClean="0">
                    <a:ln w="0"/>
                    <a:solidFill>
                      <a:schemeClr val="tx1"/>
                    </a:solidFill>
                    <a:effectLst/>
                    <a:latin typeface="Calibri Light" panose="020F0302020204030204" pitchFamily="34" charset="0"/>
                    <a:cs typeface="Calibri Light" panose="020F0302020204030204" pitchFamily="34" charset="0"/>
                  </a:rPr>
                  <a:t>你好</a:t>
                </a:r>
                <a:endParaRPr lang="en-US" sz="1400" dirty="0">
                  <a:ln w="0"/>
                  <a:solidFill>
                    <a:schemeClr val="tx1"/>
                  </a:solidFill>
                  <a:effectLst/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  <a:p>
                <a:r>
                  <a:rPr lang="en-US" sz="1400" dirty="0">
                    <a:ln w="0"/>
                    <a:solidFill>
                      <a:schemeClr val="tx1"/>
                    </a:solidFill>
                    <a:effectLst/>
                    <a:latin typeface="+mj-lt"/>
                    <a:ea typeface="Cambria Math" panose="02040503050406030204" pitchFamily="18" charset="0"/>
                    <a:cs typeface="Calibri Light" panose="020F0302020204030204" pitchFamily="34" charset="0"/>
                  </a:rPr>
                  <a:t>my</a:t>
                </a:r>
                <a:r>
                  <a:rPr lang="en-US" sz="1400" dirty="0">
                    <a:ln w="0"/>
                    <a:solidFill>
                      <a:schemeClr val="tx1"/>
                    </a:solidFill>
                    <a:effectLst/>
                    <a:ea typeface="Cambria Math" panose="02040503050406030204" pitchFamily="18" charset="0"/>
                    <a:cs typeface="Calibri Light" panose="020F03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>
                        <a:ln w="0"/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↔</m:t>
                    </m:r>
                  </m:oMath>
                </a14:m>
                <a:r>
                  <a:rPr lang="en-US" sz="1400" dirty="0">
                    <a:ln w="0"/>
                    <a:solidFill>
                      <a:schemeClr val="tx1"/>
                    </a:solidFill>
                    <a:effectLst/>
                    <a:latin typeface="Calibri Light" panose="020F0302020204030204" pitchFamily="34" charset="0"/>
                    <a:cs typeface="Calibri Light" panose="020F0302020204030204" pitchFamily="34" charset="0"/>
                  </a:rPr>
                  <a:t>  </a:t>
                </a:r>
                <a:r>
                  <a:rPr lang="zh-CN" altLang="en-US" sz="1400" dirty="0" smtClean="0">
                    <a:ln w="0"/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我的</a:t>
                </a:r>
                <a:endParaRPr lang="en-US" sz="1400" dirty="0">
                  <a:ln w="0"/>
                  <a:solidFill>
                    <a:schemeClr val="tx1"/>
                  </a:solidFill>
                  <a:effectLst/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  <a:p>
                <a:r>
                  <a:rPr lang="en-US" sz="1400" dirty="0">
                    <a:ln w="0"/>
                    <a:solidFill>
                      <a:schemeClr val="tx1"/>
                    </a:solidFill>
                    <a:effectLst/>
                    <a:latin typeface="Calibri Light" panose="020F0302020204030204" pitchFamily="34" charset="0"/>
                    <a:cs typeface="Calibri Light" panose="020F0302020204030204" pitchFamily="34" charset="0"/>
                  </a:rPr>
                  <a:t>good</a:t>
                </a:r>
                <a:r>
                  <a:rPr lang="en-US" sz="1400" dirty="0">
                    <a:ln w="0"/>
                    <a:solidFill>
                      <a:schemeClr val="tx1"/>
                    </a:solidFill>
                    <a:effectLst/>
                    <a:ea typeface="Cambria Math" panose="02040503050406030204" pitchFamily="18" charset="0"/>
                    <a:cs typeface="Calibri Light" panose="020F03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>
                        <a:ln w="0"/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↔</m:t>
                    </m:r>
                  </m:oMath>
                </a14:m>
                <a:r>
                  <a:rPr lang="en-US" sz="1400" dirty="0" smtClean="0">
                    <a:ln w="0"/>
                    <a:solidFill>
                      <a:schemeClr val="tx1"/>
                    </a:solidFill>
                    <a:effectLst/>
                    <a:latin typeface="Calibri Light" panose="020F0302020204030204" pitchFamily="34" charset="0"/>
                    <a:cs typeface="Calibri Light" panose="020F0302020204030204" pitchFamily="34" charset="0"/>
                  </a:rPr>
                  <a:t> </a:t>
                </a:r>
                <a:r>
                  <a:rPr lang="zh-CN" altLang="en-US" sz="1400" dirty="0" smtClean="0">
                    <a:ln w="0"/>
                    <a:solidFill>
                      <a:schemeClr val="tx1"/>
                    </a:solidFill>
                    <a:effectLst/>
                    <a:latin typeface="Calibri Light" panose="020F0302020204030204" pitchFamily="34" charset="0"/>
                    <a:cs typeface="Calibri Light" panose="020F0302020204030204" pitchFamily="34" charset="0"/>
                  </a:rPr>
                  <a:t>好</a:t>
                </a:r>
                <a:endParaRPr lang="en-US" sz="1400" dirty="0">
                  <a:ln w="0"/>
                  <a:solidFill>
                    <a:schemeClr val="tx1"/>
                  </a:solidFill>
                  <a:effectLst/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  <a:p>
                <a:r>
                  <a:rPr lang="en-US" sz="1400" dirty="0">
                    <a:ln w="0"/>
                    <a:solidFill>
                      <a:schemeClr val="tx1"/>
                    </a:solidFill>
                    <a:effectLst/>
                    <a:latin typeface="Calibri Light" panose="020F0302020204030204" pitchFamily="34" charset="0"/>
                    <a:cs typeface="Calibri Light" panose="020F0302020204030204" pitchFamily="34" charset="0"/>
                  </a:rPr>
                  <a:t>bad </a:t>
                </a:r>
                <a14:m>
                  <m:oMath xmlns:m="http://schemas.openxmlformats.org/officeDocument/2006/math">
                    <m:r>
                      <a:rPr lang="en-US" sz="1400" i="1">
                        <a:ln w="0"/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↔</m:t>
                    </m:r>
                  </m:oMath>
                </a14:m>
                <a:r>
                  <a:rPr lang="en-US" sz="1400" dirty="0">
                    <a:ln w="0"/>
                    <a:solidFill>
                      <a:schemeClr val="tx1"/>
                    </a:solidFill>
                    <a:effectLst/>
                    <a:latin typeface="Calibri Light" panose="020F0302020204030204" pitchFamily="34" charset="0"/>
                    <a:cs typeface="Calibri Light" panose="020F0302020204030204" pitchFamily="34" charset="0"/>
                  </a:rPr>
                  <a:t> </a:t>
                </a:r>
                <a:r>
                  <a:rPr lang="zh-CN" altLang="en-US" sz="1400" dirty="0" smtClean="0">
                    <a:ln w="0"/>
                    <a:solidFill>
                      <a:schemeClr val="tx1"/>
                    </a:solidFill>
                    <a:effectLst/>
                    <a:latin typeface="Calibri Light" panose="020F0302020204030204" pitchFamily="34" charset="0"/>
                    <a:cs typeface="Calibri Light" panose="020F0302020204030204" pitchFamily="34" charset="0"/>
                  </a:rPr>
                  <a:t>差</a:t>
                </a:r>
                <a:endParaRPr lang="en-US" sz="1400" dirty="0">
                  <a:ln w="0"/>
                  <a:solidFill>
                    <a:schemeClr val="tx1"/>
                  </a:solidFill>
                  <a:effectLst/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  <a:p>
                <a:r>
                  <a:rPr lang="en-US" sz="1400" dirty="0">
                    <a:ln w="0"/>
                    <a:solidFill>
                      <a:schemeClr val="tx1"/>
                    </a:solidFill>
                    <a:effectLst/>
                    <a:latin typeface="Calibri Light" panose="020F0302020204030204" pitchFamily="34" charset="0"/>
                    <a:cs typeface="Calibri Light" panose="020F0302020204030204" pitchFamily="34" charset="0"/>
                  </a:rPr>
                  <a:t>…</a:t>
                </a:r>
              </a:p>
              <a:p>
                <a:endPara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9621" y="5094003"/>
                <a:ext cx="1660092" cy="1255357"/>
              </a:xfrm>
              <a:prstGeom prst="rect">
                <a:avLst/>
              </a:prstGeom>
              <a:blipFill>
                <a:blip r:embed="rId3"/>
                <a:stretch>
                  <a:fillRect l="-730" t="-96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712822" y="5281967"/>
            <a:ext cx="14067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u="sng" dirty="0"/>
              <a:t>Translation Tab</a:t>
            </a:r>
            <a:r>
              <a:rPr lang="en-US" altLang="zh-CN" sz="1400" u="sng" dirty="0"/>
              <a:t>le</a:t>
            </a:r>
            <a:endParaRPr lang="en-US" sz="1400" u="sng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angle 9"/>
              <p:cNvSpPr/>
              <p:nvPr/>
            </p:nvSpPr>
            <p:spPr>
              <a:xfrm>
                <a:off x="879440" y="5540755"/>
                <a:ext cx="1073564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𝑤𝑜𝑟𝑑</m:t>
                          </m:r>
                        </m:sub>
                      </m:sSub>
                      <m:r>
                        <a:rPr lang="en-US" sz="1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1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440" y="5540755"/>
                <a:ext cx="1073564" cy="307777"/>
              </a:xfrm>
              <a:prstGeom prst="rect">
                <a:avLst/>
              </a:prstGeom>
              <a:blipFill>
                <a:blip r:embed="rId4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ectangle 10"/>
              <p:cNvSpPr/>
              <p:nvPr/>
            </p:nvSpPr>
            <p:spPr>
              <a:xfrm>
                <a:off x="879440" y="5842524"/>
                <a:ext cx="1073564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𝑤𝑜𝑟𝑑</m:t>
                          </m:r>
                        </m:sub>
                      </m:sSub>
                      <m:r>
                        <a:rPr lang="en-US" sz="1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1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440" y="5842524"/>
                <a:ext cx="1073564" cy="307777"/>
              </a:xfrm>
              <a:prstGeom prst="rect">
                <a:avLst/>
              </a:prstGeom>
              <a:blipFill>
                <a:blip r:embed="rId5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Down Arrow 11"/>
          <p:cNvSpPr/>
          <p:nvPr/>
        </p:nvSpPr>
        <p:spPr>
          <a:xfrm rot="16200000">
            <a:off x="3993175" y="5557196"/>
            <a:ext cx="292672" cy="328966"/>
          </a:xfrm>
          <a:prstGeom prst="downArrow">
            <a:avLst>
              <a:gd name="adj1" fmla="val 35440"/>
              <a:gd name="adj2" fmla="val 42935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4499309" y="5473965"/>
            <a:ext cx="1151748" cy="4954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n w="0"/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Word-based MT System</a:t>
            </a:r>
          </a:p>
        </p:txBody>
      </p:sp>
      <p:cxnSp>
        <p:nvCxnSpPr>
          <p:cNvPr id="63" name="Straight Connector 62"/>
          <p:cNvCxnSpPr/>
          <p:nvPr/>
        </p:nvCxnSpPr>
        <p:spPr>
          <a:xfrm>
            <a:off x="5860562" y="3182391"/>
            <a:ext cx="9628" cy="3500736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5" name="Picture 6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79695" y="3472106"/>
            <a:ext cx="5684227" cy="2839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325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Noisy pseudo data generated with back-translation method</a:t>
            </a:r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9309AD0-771B-4D7A-B3DF-FE1C28B2ADBA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0" y="0"/>
          <a:ext cx="12192000" cy="3362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3572353812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640428631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823644170"/>
                    </a:ext>
                  </a:extLst>
                </a:gridCol>
                <a:gridCol w="2747228">
                  <a:extLst>
                    <a:ext uri="{9D8B030D-6E8A-4147-A177-3AD203B41FA5}">
                      <a16:colId xmlns:a16="http://schemas.microsoft.com/office/drawing/2014/main" val="3517466769"/>
                    </a:ext>
                  </a:extLst>
                </a:gridCol>
                <a:gridCol w="2129572">
                  <a:extLst>
                    <a:ext uri="{9D8B030D-6E8A-4147-A177-3AD203B41FA5}">
                      <a16:colId xmlns:a16="http://schemas.microsoft.com/office/drawing/2014/main" val="250519142"/>
                    </a:ext>
                  </a:extLst>
                </a:gridCol>
              </a:tblGrid>
              <a:tr h="33624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latin typeface="+mj-lt"/>
                        </a:rPr>
                        <a:t>NMT</a:t>
                      </a:r>
                      <a:r>
                        <a:rPr lang="en-US" sz="1600" baseline="0" dirty="0" smtClean="0">
                          <a:latin typeface="+mj-lt"/>
                        </a:rPr>
                        <a:t> </a:t>
                      </a:r>
                      <a:r>
                        <a:rPr lang="en-US" sz="1600" dirty="0" smtClean="0">
                          <a:latin typeface="+mj-lt"/>
                        </a:rPr>
                        <a:t>Overview</a:t>
                      </a:r>
                      <a:endParaRPr lang="en-US" sz="1600" dirty="0">
                        <a:latin typeface="+mj-lt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Iterative Back-Translation </a:t>
                      </a:r>
                      <a:endParaRPr lang="en-US" sz="1600" dirty="0">
                        <a:latin typeface="+mj-lt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Agreement Regularization </a:t>
                      </a:r>
                      <a:endParaRPr lang="en-US" sz="1600" dirty="0">
                        <a:latin typeface="+mj-lt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SMT as Posterior Regularization </a:t>
                      </a:r>
                      <a:endParaRPr lang="en-US" sz="1600" dirty="0">
                        <a:latin typeface="+mj-lt"/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Summary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9873791"/>
                  </a:ext>
                </a:extLst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341" y="2779803"/>
            <a:ext cx="6976567" cy="3397160"/>
          </a:xfrm>
          <a:prstGeom prst="rect">
            <a:avLst/>
          </a:prstGeom>
        </p:spPr>
      </p:pic>
      <p:sp>
        <p:nvSpPr>
          <p:cNvPr id="6" name="Rectangle: Rounded Corners 9">
            <a:extLst>
              <a:ext uri="{FF2B5EF4-FFF2-40B4-BE49-F238E27FC236}">
                <a16:creationId xmlns:a16="http://schemas.microsoft.com/office/drawing/2014/main" id="{661CDCE4-7621-45CE-8D9A-459C06E40806}"/>
              </a:ext>
            </a:extLst>
          </p:cNvPr>
          <p:cNvSpPr/>
          <p:nvPr/>
        </p:nvSpPr>
        <p:spPr>
          <a:xfrm>
            <a:off x="8072133" y="3026532"/>
            <a:ext cx="3628719" cy="269388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Bad pseudo sentence pairs hurt the performance.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Due to weak supervision, noises and errors will be accumulated and reinforced</a:t>
            </a:r>
            <a:r>
              <a:rPr lang="en-US" sz="1600" dirty="0" smtClean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.</a:t>
            </a:r>
            <a:endParaRPr lang="en-US" sz="1600" dirty="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 smtClean="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SMT performs better than NMT in tackling noisy data</a:t>
            </a:r>
            <a:endParaRPr lang="en-US" sz="1600" dirty="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7755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Posterior </a:t>
            </a:r>
            <a:r>
              <a:rPr lang="en-US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Regularization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>
                    <a:latin typeface="Calibri Light" panose="020F0302020204030204" pitchFamily="34" charset="0"/>
                    <a:cs typeface="Calibri Light" panose="020F0302020204030204" pitchFamily="34" charset="0"/>
                  </a:rPr>
                  <a:t>Posterior </a:t>
                </a:r>
                <a:r>
                  <a:rPr lang="en-US" dirty="0">
                    <a:latin typeface="Calibri Light" panose="020F0302020204030204" pitchFamily="34" charset="0"/>
                    <a:cs typeface="Calibri Light" panose="020F0302020204030204" pitchFamily="34" charset="0"/>
                  </a:rPr>
                  <a:t>regularization [</a:t>
                </a:r>
                <a:r>
                  <a:rPr lang="en-US" dirty="0" err="1">
                    <a:latin typeface="Calibri Light" panose="020F0302020204030204" pitchFamily="34" charset="0"/>
                    <a:cs typeface="Calibri Light" panose="020F0302020204030204" pitchFamily="34" charset="0"/>
                  </a:rPr>
                  <a:t>Ganchev</a:t>
                </a:r>
                <a:r>
                  <a:rPr lang="en-US" dirty="0">
                    <a:latin typeface="Calibri Light" panose="020F0302020204030204" pitchFamily="34" charset="0"/>
                    <a:cs typeface="Calibri Light" panose="020F0302020204030204" pitchFamily="34" charset="0"/>
                  </a:rPr>
                  <a:t> et al. 2010</a:t>
                </a:r>
                <a:r>
                  <a:rPr lang="en-US" dirty="0" smtClean="0">
                    <a:latin typeface="Calibri Light" panose="020F0302020204030204" pitchFamily="34" charset="0"/>
                    <a:cs typeface="Calibri Light" panose="020F0302020204030204" pitchFamily="34" charset="0"/>
                  </a:rPr>
                  <a:t>] can incorporates </a:t>
                </a:r>
                <a:r>
                  <a:rPr lang="en-US" dirty="0">
                    <a:latin typeface="Calibri Light" panose="020F0302020204030204" pitchFamily="34" charset="0"/>
                    <a:cs typeface="Calibri Light" panose="020F0302020204030204" pitchFamily="34" charset="0"/>
                  </a:rPr>
                  <a:t>indirect </a:t>
                </a:r>
                <a:r>
                  <a:rPr lang="en-US" dirty="0" smtClean="0">
                    <a:latin typeface="Calibri Light" panose="020F0302020204030204" pitchFamily="34" charset="0"/>
                    <a:cs typeface="Calibri Light" panose="020F0302020204030204" pitchFamily="34" charset="0"/>
                  </a:rPr>
                  <a:t>supervision from a desired distribution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𝑞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)</m:t>
                    </m:r>
                  </m:oMath>
                </a14:m>
                <a:r>
                  <a:rPr lang="en-US" dirty="0" smtClean="0">
                    <a:latin typeface="Calibri Light" panose="020F0302020204030204" pitchFamily="34" charset="0"/>
                    <a:cs typeface="Calibri Light" panose="020F0302020204030204" pitchFamily="34" charset="0"/>
                  </a:rPr>
                  <a:t> via constraints on posterior distribution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|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;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𝜃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)</m:t>
                    </m:r>
                  </m:oMath>
                </a14:m>
                <a:r>
                  <a:rPr lang="en-US" dirty="0" smtClean="0">
                    <a:latin typeface="Calibri Light" panose="020F0302020204030204" pitchFamily="34" charset="0"/>
                    <a:cs typeface="Calibri Light" panose="020F0302020204030204" pitchFamily="34" charset="0"/>
                  </a:rPr>
                  <a:t>:</a:t>
                </a:r>
              </a:p>
              <a:p>
                <a:pPr marL="0" indent="0">
                  <a:buNone/>
                </a:pPr>
                <a:endParaRPr lang="en-US" dirty="0" smtClean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  <a:p>
                <a:pPr lvl="1"/>
                <a:endParaRPr lang="en-US" b="0" i="1" dirty="0" smtClean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𝑄</m:t>
                    </m:r>
                  </m:oMath>
                </a14:m>
                <a:r>
                  <a:rPr lang="en-US" dirty="0" smtClean="0">
                    <a:latin typeface="Calibri Light" panose="020F0302020204030204" pitchFamily="34" charset="0"/>
                    <a:cs typeface="Calibri Light" panose="020F0302020204030204" pitchFamily="34" charset="0"/>
                  </a:rPr>
                  <a:t> is a constraint posterior set satisfying:</a:t>
                </a:r>
              </a:p>
              <a:p>
                <a:r>
                  <a:rPr lang="en-US" dirty="0" smtClean="0">
                    <a:latin typeface="Calibri Light" panose="020F0302020204030204" pitchFamily="34" charset="0"/>
                    <a:cs typeface="Calibri Light" panose="020F0302020204030204" pitchFamily="34" charset="0"/>
                  </a:rPr>
                  <a:t>Update models via EM framework:</a:t>
                </a:r>
                <a:endParaRPr lang="en-US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  <a:p>
                <a:pPr marL="457200" lvl="1" indent="0">
                  <a:buNone/>
                </a:pPr>
                <a:r>
                  <a:rPr lang="en-US" dirty="0" smtClean="0">
                    <a:latin typeface="Calibri Light" panose="020F0302020204030204" pitchFamily="34" charset="0"/>
                    <a:cs typeface="Calibri Light" panose="020F0302020204030204" pitchFamily="34" charset="0"/>
                  </a:rPr>
                  <a:t>	</a:t>
                </a:r>
              </a:p>
              <a:p>
                <a:endParaRPr lang="en-US" dirty="0" smtClean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  <a:p>
                <a:pPr lvl="1"/>
                <a:endParaRPr lang="en-US" dirty="0" smtClean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  <a:p>
                <a:endParaRPr lang="en-US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 r="-16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9309AD0-771B-4D7A-B3DF-FE1C28B2ADBA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0" y="0"/>
          <a:ext cx="12192000" cy="3362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3572353812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640428631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823644170"/>
                    </a:ext>
                  </a:extLst>
                </a:gridCol>
                <a:gridCol w="2747228">
                  <a:extLst>
                    <a:ext uri="{9D8B030D-6E8A-4147-A177-3AD203B41FA5}">
                      <a16:colId xmlns:a16="http://schemas.microsoft.com/office/drawing/2014/main" val="3517466769"/>
                    </a:ext>
                  </a:extLst>
                </a:gridCol>
                <a:gridCol w="2129572">
                  <a:extLst>
                    <a:ext uri="{9D8B030D-6E8A-4147-A177-3AD203B41FA5}">
                      <a16:colId xmlns:a16="http://schemas.microsoft.com/office/drawing/2014/main" val="250519142"/>
                    </a:ext>
                  </a:extLst>
                </a:gridCol>
              </a:tblGrid>
              <a:tr h="33624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latin typeface="+mj-lt"/>
                        </a:rPr>
                        <a:t>NMT</a:t>
                      </a:r>
                      <a:r>
                        <a:rPr lang="en-US" sz="1600" baseline="0" dirty="0" smtClean="0">
                          <a:latin typeface="+mj-lt"/>
                        </a:rPr>
                        <a:t> </a:t>
                      </a:r>
                      <a:r>
                        <a:rPr lang="en-US" sz="1600" dirty="0" smtClean="0">
                          <a:latin typeface="+mj-lt"/>
                        </a:rPr>
                        <a:t>Overview</a:t>
                      </a:r>
                      <a:endParaRPr lang="en-US" sz="1600" dirty="0">
                        <a:latin typeface="+mj-lt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Iterative Back-Translation </a:t>
                      </a:r>
                      <a:endParaRPr lang="en-US" sz="1600" dirty="0">
                        <a:latin typeface="+mj-lt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Agreement Regularization </a:t>
                      </a:r>
                      <a:endParaRPr lang="en-US" sz="1600" dirty="0">
                        <a:latin typeface="+mj-lt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SMT as Posterior Regularization </a:t>
                      </a:r>
                      <a:endParaRPr lang="en-US" sz="1600" dirty="0">
                        <a:latin typeface="+mj-lt"/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Summary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9873791"/>
                  </a:ext>
                </a:extLst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3399" y="3088384"/>
            <a:ext cx="4944429" cy="85217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7195" y="3939445"/>
            <a:ext cx="3226584" cy="46316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82971" y="5026043"/>
            <a:ext cx="5065283" cy="1114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114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SMT as Posterior Regularization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>
                    <a:latin typeface="Calibri Light" panose="020F0302020204030204" pitchFamily="34" charset="0"/>
                    <a:cs typeface="Calibri Light" panose="020F0302020204030204" pitchFamily="34" charset="0"/>
                  </a:rPr>
                  <a:t>Leverage SMT to </a:t>
                </a:r>
                <a:r>
                  <a:rPr lang="en-US" dirty="0" err="1" smtClean="0">
                    <a:latin typeface="Calibri Light" panose="020F0302020204030204" pitchFamily="34" charset="0"/>
                    <a:cs typeface="Calibri Light" panose="020F0302020204030204" pitchFamily="34" charset="0"/>
                  </a:rPr>
                  <a:t>denoise</a:t>
                </a:r>
                <a:r>
                  <a:rPr lang="en-US" dirty="0" smtClean="0">
                    <a:latin typeface="Calibri Light" panose="020F0302020204030204" pitchFamily="34" charset="0"/>
                    <a:cs typeface="Calibri Light" panose="020F0302020204030204" pitchFamily="34" charset="0"/>
                  </a:rPr>
                  <a:t> and guide the training of unsupervised NMT models in the iterative back-translation process </a:t>
                </a:r>
              </a:p>
              <a:p>
                <a:endParaRPr lang="en-US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  <a:p>
                <a:r>
                  <a:rPr lang="en-US" dirty="0" smtClean="0">
                    <a:latin typeface="Calibri Light" panose="020F0302020204030204" pitchFamily="34" charset="0"/>
                    <a:cs typeface="Calibri Light" panose="020F0302020204030204" pitchFamily="34" charset="0"/>
                  </a:rPr>
                  <a:t>We replace the posterior regularization term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𝑞</m:t>
                    </m:r>
                    <m:r>
                      <a:rPr lang="en-US" i="1"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)</m:t>
                    </m:r>
                  </m:oMath>
                </a14:m>
                <a:r>
                  <a:rPr lang="en-US" dirty="0">
                    <a:latin typeface="Calibri Light" panose="020F0302020204030204" pitchFamily="34" charset="0"/>
                    <a:cs typeface="Calibri Light" panose="020F0302020204030204" pitchFamily="34" charset="0"/>
                  </a:rPr>
                  <a:t> </a:t>
                </a:r>
                <a:r>
                  <a:rPr lang="en-US" dirty="0" smtClean="0">
                    <a:latin typeface="Calibri Light" panose="020F0302020204030204" pitchFamily="34" charset="0"/>
                    <a:cs typeface="Calibri Light" panose="020F0302020204030204" pitchFamily="34" charset="0"/>
                  </a:rPr>
                  <a:t>with the SMT models (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𝑠</m:t>
                            </m:r>
                          </m:sub>
                        </m:sSub>
                      </m:e>
                    </m:acc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𝑦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;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𝑦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 smtClean="0">
                    <a:latin typeface="Calibri Light" panose="020F0302020204030204" pitchFamily="34" charset="0"/>
                    <a:cs typeface="Calibri Light" panose="020F0302020204030204" pitchFamily="34" charset="0"/>
                  </a:rPr>
                  <a:t> and </a:t>
                </a:r>
                <a14:m>
                  <m:oMath xmlns:m="http://schemas.openxmlformats.org/officeDocument/2006/math">
                    <m:acc>
                      <m:accPr>
                        <m:chr m:val="⃖"/>
                        <m:ctrlPr>
                          <a:rPr lang="en-US" i="1" smtClean="0"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𝑠</m:t>
                            </m:r>
                          </m:sub>
                        </m:sSub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|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;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)</m:t>
                    </m:r>
                  </m:oMath>
                </a14:m>
                <a:r>
                  <a:rPr lang="en-US" dirty="0" smtClean="0">
                    <a:latin typeface="Calibri Light" panose="020F0302020204030204" pitchFamily="34" charset="0"/>
                    <a:cs typeface="Calibri Light" panose="020F0302020204030204" pitchFamily="34" charset="0"/>
                  </a:rPr>
                  <a:t>):</a:t>
                </a:r>
                <a:endParaRPr lang="en-US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 r="-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9309AD0-771B-4D7A-B3DF-FE1C28B2ADBA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0" y="0"/>
          <a:ext cx="12192000" cy="3362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3572353812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640428631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823644170"/>
                    </a:ext>
                  </a:extLst>
                </a:gridCol>
                <a:gridCol w="2747228">
                  <a:extLst>
                    <a:ext uri="{9D8B030D-6E8A-4147-A177-3AD203B41FA5}">
                      <a16:colId xmlns:a16="http://schemas.microsoft.com/office/drawing/2014/main" val="3517466769"/>
                    </a:ext>
                  </a:extLst>
                </a:gridCol>
                <a:gridCol w="2129572">
                  <a:extLst>
                    <a:ext uri="{9D8B030D-6E8A-4147-A177-3AD203B41FA5}">
                      <a16:colId xmlns:a16="http://schemas.microsoft.com/office/drawing/2014/main" val="250519142"/>
                    </a:ext>
                  </a:extLst>
                </a:gridCol>
              </a:tblGrid>
              <a:tr h="33624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latin typeface="+mj-lt"/>
                        </a:rPr>
                        <a:t>NMT</a:t>
                      </a:r>
                      <a:r>
                        <a:rPr lang="en-US" sz="1600" baseline="0" dirty="0" smtClean="0">
                          <a:latin typeface="+mj-lt"/>
                        </a:rPr>
                        <a:t> </a:t>
                      </a:r>
                      <a:r>
                        <a:rPr lang="en-US" sz="1600" dirty="0" smtClean="0">
                          <a:latin typeface="+mj-lt"/>
                        </a:rPr>
                        <a:t>Overview</a:t>
                      </a:r>
                      <a:endParaRPr lang="en-US" sz="1600" dirty="0">
                        <a:latin typeface="+mj-lt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Iterative Back-Translation </a:t>
                      </a:r>
                      <a:endParaRPr lang="en-US" sz="1600" dirty="0">
                        <a:latin typeface="+mj-lt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Agreement Regularization </a:t>
                      </a:r>
                      <a:endParaRPr lang="en-US" sz="1600" dirty="0">
                        <a:latin typeface="+mj-lt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SMT as Posterior Regularization </a:t>
                      </a:r>
                      <a:endParaRPr lang="en-US" sz="1600" dirty="0">
                        <a:latin typeface="+mj-lt"/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Summary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9873791"/>
                  </a:ext>
                </a:extLst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4455" y="4356690"/>
            <a:ext cx="4071674" cy="195521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4398" y="4465399"/>
            <a:ext cx="3631376" cy="1790386"/>
          </a:xfrm>
          <a:prstGeom prst="rect">
            <a:avLst/>
          </a:prstGeom>
        </p:spPr>
      </p:pic>
      <p:sp>
        <p:nvSpPr>
          <p:cNvPr id="9" name="Rectangular Callout 8"/>
          <p:cNvSpPr/>
          <p:nvPr/>
        </p:nvSpPr>
        <p:spPr>
          <a:xfrm>
            <a:off x="6704155" y="4424656"/>
            <a:ext cx="3813612" cy="1752307"/>
          </a:xfrm>
          <a:prstGeom prst="wedgeRectCallout">
            <a:avLst>
              <a:gd name="adj1" fmla="val -75460"/>
              <a:gd name="adj2" fmla="val -3592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980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EM Training Algorithm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847548" cy="4351338"/>
          </a:xfrm>
        </p:spPr>
        <p:txBody>
          <a:bodyPr>
            <a:normAutofit/>
          </a:bodyPr>
          <a:lstStyle/>
          <a:p>
            <a:r>
              <a:rPr lang="en-US" sz="24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E Steps: Optimize SMT models to minimize the KL distance between SMT models and NMT models</a:t>
            </a:r>
          </a:p>
          <a:p>
            <a:pPr marL="0" indent="0">
              <a:buNone/>
            </a:pPr>
            <a:endParaRPr lang="en-US" sz="2400" dirty="0" smtClean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endParaRPr lang="en-US" sz="2400" dirty="0" smtClean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r>
              <a:rPr lang="en-US" sz="24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M Steps: Optimize NMT models using the pseudo data generated by SMT models and the corresponding reverse NMT models</a:t>
            </a:r>
            <a:endParaRPr lang="en-US" sz="24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9309AD0-771B-4D7A-B3DF-FE1C28B2ADBA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0" y="0"/>
          <a:ext cx="12192000" cy="3362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3572353812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640428631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823644170"/>
                    </a:ext>
                  </a:extLst>
                </a:gridCol>
                <a:gridCol w="2747228">
                  <a:extLst>
                    <a:ext uri="{9D8B030D-6E8A-4147-A177-3AD203B41FA5}">
                      <a16:colId xmlns:a16="http://schemas.microsoft.com/office/drawing/2014/main" val="3517466769"/>
                    </a:ext>
                  </a:extLst>
                </a:gridCol>
                <a:gridCol w="2129572">
                  <a:extLst>
                    <a:ext uri="{9D8B030D-6E8A-4147-A177-3AD203B41FA5}">
                      <a16:colId xmlns:a16="http://schemas.microsoft.com/office/drawing/2014/main" val="250519142"/>
                    </a:ext>
                  </a:extLst>
                </a:gridCol>
              </a:tblGrid>
              <a:tr h="33624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latin typeface="+mj-lt"/>
                        </a:rPr>
                        <a:t>NMT</a:t>
                      </a:r>
                      <a:r>
                        <a:rPr lang="en-US" sz="1600" baseline="0" dirty="0" smtClean="0">
                          <a:latin typeface="+mj-lt"/>
                        </a:rPr>
                        <a:t> </a:t>
                      </a:r>
                      <a:r>
                        <a:rPr lang="en-US" sz="1600" dirty="0" smtClean="0">
                          <a:latin typeface="+mj-lt"/>
                        </a:rPr>
                        <a:t>Overview</a:t>
                      </a:r>
                      <a:endParaRPr lang="en-US" sz="1600" dirty="0">
                        <a:latin typeface="+mj-lt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Iterative Back-Translation </a:t>
                      </a:r>
                      <a:endParaRPr lang="en-US" sz="1600" dirty="0">
                        <a:latin typeface="+mj-lt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Agreement Regularization </a:t>
                      </a:r>
                      <a:endParaRPr lang="en-US" sz="1600" dirty="0">
                        <a:latin typeface="+mj-lt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SMT as Posterior Regularization </a:t>
                      </a:r>
                      <a:endParaRPr lang="en-US" sz="1600" dirty="0">
                        <a:latin typeface="+mj-lt"/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Summary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9873791"/>
                  </a:ext>
                </a:extLst>
              </a:tr>
            </a:tbl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7780" y="1821365"/>
            <a:ext cx="4606218" cy="199151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9437" y="3812877"/>
            <a:ext cx="4537331" cy="2824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470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</a:t>
            </a:r>
            <a:r>
              <a:rPr lang="en-US" altLang="zh-CN" dirty="0">
                <a:latin typeface="Calibri Light" panose="020F0302020204030204" pitchFamily="34" charset="0"/>
                <a:cs typeface="Calibri Light" panose="020F0302020204030204" pitchFamily="34" charset="0"/>
              </a:rPr>
              <a:t>Initialization</a:t>
            </a:r>
            <a:r>
              <a:rPr lang="en-US" dirty="0" smtClean="0"/>
              <a:t> 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9309AD0-771B-4D7A-B3DF-FE1C28B2ADBA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0" y="0"/>
          <a:ext cx="12192000" cy="3362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3572353812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640428631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823644170"/>
                    </a:ext>
                  </a:extLst>
                </a:gridCol>
                <a:gridCol w="2747228">
                  <a:extLst>
                    <a:ext uri="{9D8B030D-6E8A-4147-A177-3AD203B41FA5}">
                      <a16:colId xmlns:a16="http://schemas.microsoft.com/office/drawing/2014/main" val="3517466769"/>
                    </a:ext>
                  </a:extLst>
                </a:gridCol>
                <a:gridCol w="2129572">
                  <a:extLst>
                    <a:ext uri="{9D8B030D-6E8A-4147-A177-3AD203B41FA5}">
                      <a16:colId xmlns:a16="http://schemas.microsoft.com/office/drawing/2014/main" val="250519142"/>
                    </a:ext>
                  </a:extLst>
                </a:gridCol>
              </a:tblGrid>
              <a:tr h="33624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latin typeface="+mj-lt"/>
                        </a:rPr>
                        <a:t>NMT</a:t>
                      </a:r>
                      <a:r>
                        <a:rPr lang="en-US" sz="1600" baseline="0" dirty="0" smtClean="0">
                          <a:latin typeface="+mj-lt"/>
                        </a:rPr>
                        <a:t> </a:t>
                      </a:r>
                      <a:r>
                        <a:rPr lang="en-US" sz="1600" dirty="0" smtClean="0">
                          <a:latin typeface="+mj-lt"/>
                        </a:rPr>
                        <a:t>Overview</a:t>
                      </a:r>
                      <a:endParaRPr lang="en-US" sz="1600" dirty="0">
                        <a:latin typeface="+mj-lt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Iterative Back-Translation </a:t>
                      </a:r>
                      <a:endParaRPr lang="en-US" sz="1600" dirty="0">
                        <a:latin typeface="+mj-lt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Agreement Regularization </a:t>
                      </a:r>
                      <a:endParaRPr lang="en-US" sz="1600" dirty="0">
                        <a:latin typeface="+mj-lt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SMT as Posterior Regularization </a:t>
                      </a:r>
                      <a:endParaRPr lang="en-US" sz="1600" dirty="0">
                        <a:latin typeface="+mj-lt"/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Summary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9873791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4858201" y="2675416"/>
            <a:ext cx="26922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u="sng" dirty="0" smtClean="0"/>
              <a:t>Cross</a:t>
            </a:r>
            <a:r>
              <a:rPr lang="en-US" altLang="zh-CN" sz="1400" u="sng" dirty="0" smtClean="0"/>
              <a:t>-</a:t>
            </a:r>
            <a:r>
              <a:rPr lang="en-US" sz="1400" u="sng" dirty="0" smtClean="0"/>
              <a:t>lingual </a:t>
            </a:r>
            <a:r>
              <a:rPr lang="en-US" sz="1400" u="sng" dirty="0"/>
              <a:t>Word Embedding</a:t>
            </a:r>
          </a:p>
        </p:txBody>
      </p:sp>
      <p:pic>
        <p:nvPicPr>
          <p:cNvPr id="6" name="Picture 2" descr="Model">
            <a:extLst>
              <a:ext uri="{FF2B5EF4-FFF2-40B4-BE49-F238E27FC236}">
                <a16:creationId xmlns:a16="http://schemas.microsoft.com/office/drawing/2014/main" id="{2FD5544A-83FC-49C4-87C8-A510B6B587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6458" y="1790632"/>
            <a:ext cx="4096683" cy="829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Down Arrow 6"/>
          <p:cNvSpPr/>
          <p:nvPr/>
        </p:nvSpPr>
        <p:spPr>
          <a:xfrm>
            <a:off x="5790692" y="3038373"/>
            <a:ext cx="292672" cy="328966"/>
          </a:xfrm>
          <a:prstGeom prst="downArrow">
            <a:avLst>
              <a:gd name="adj1" fmla="val 35440"/>
              <a:gd name="adj2" fmla="val 42935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7"/>
              <p:cNvSpPr/>
              <p:nvPr/>
            </p:nvSpPr>
            <p:spPr>
              <a:xfrm>
                <a:off x="4620569" y="3422520"/>
                <a:ext cx="2632917" cy="93280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en-US" sz="1400" dirty="0" smtClean="0">
                    <a:ln w="0"/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Word pair ||| p(</a:t>
                </a:r>
                <a:r>
                  <a:rPr lang="en-US" sz="1400" dirty="0" err="1" smtClean="0">
                    <a:ln w="0"/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x|y</a:t>
                </a:r>
                <a:r>
                  <a:rPr lang="en-US" sz="1400" dirty="0" smtClean="0">
                    <a:ln w="0"/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) ||| p(</a:t>
                </a:r>
                <a:r>
                  <a:rPr lang="en-US" sz="1400" dirty="0" err="1" smtClean="0">
                    <a:ln w="0"/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y|x</a:t>
                </a:r>
                <a:r>
                  <a:rPr lang="en-US" sz="1400" dirty="0" smtClean="0">
                    <a:ln w="0"/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)</a:t>
                </a:r>
              </a:p>
              <a:p>
                <a:r>
                  <a:rPr lang="en-US" sz="1400" dirty="0" smtClean="0">
                    <a:ln w="0"/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hello</a:t>
                </a:r>
                <a:r>
                  <a:rPr lang="en-US" sz="1400" dirty="0" smtClean="0">
                    <a:ln w="0"/>
                    <a:solidFill>
                      <a:schemeClr val="tx1"/>
                    </a:solidFill>
                    <a:effectLst/>
                    <a:latin typeface="Calibri Light" panose="020F0302020204030204" pitchFamily="34" charset="0"/>
                    <a:cs typeface="Calibri Light" panose="020F03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 smtClean="0">
                        <a:ln w="0"/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↔</m:t>
                    </m:r>
                  </m:oMath>
                </a14:m>
                <a:r>
                  <a:rPr lang="en-US" sz="1400" dirty="0" smtClean="0">
                    <a:ln w="0"/>
                    <a:solidFill>
                      <a:schemeClr val="tx1"/>
                    </a:solidFill>
                    <a:effectLst/>
                    <a:latin typeface="Calibri Light" panose="020F0302020204030204" pitchFamily="34" charset="0"/>
                    <a:cs typeface="Calibri Light" panose="020F0302020204030204" pitchFamily="34" charset="0"/>
                  </a:rPr>
                  <a:t> </a:t>
                </a:r>
                <a:r>
                  <a:rPr lang="zh-CN" altLang="en-US" sz="1400" dirty="0" smtClean="0">
                    <a:ln w="0"/>
                    <a:solidFill>
                      <a:schemeClr val="tx1"/>
                    </a:solidFill>
                    <a:effectLst/>
                    <a:latin typeface="Calibri Light" panose="020F0302020204030204" pitchFamily="34" charset="0"/>
                    <a:cs typeface="Calibri Light" panose="020F0302020204030204" pitchFamily="34" charset="0"/>
                  </a:rPr>
                  <a:t>你好 </a:t>
                </a:r>
                <a:r>
                  <a:rPr lang="en-US" altLang="zh-CN" sz="1400" dirty="0" smtClean="0">
                    <a:ln w="0"/>
                    <a:solidFill>
                      <a:schemeClr val="tx1"/>
                    </a:solidFill>
                    <a:effectLst/>
                    <a:latin typeface="Calibri Light" panose="020F0302020204030204" pitchFamily="34" charset="0"/>
                    <a:cs typeface="Calibri Light" panose="020F0302020204030204" pitchFamily="34" charset="0"/>
                  </a:rPr>
                  <a:t>||| 0.876 ||| 0.686</a:t>
                </a:r>
                <a:endParaRPr lang="en-US" sz="1400" dirty="0">
                  <a:ln w="0"/>
                  <a:solidFill>
                    <a:schemeClr val="tx1"/>
                  </a:solidFill>
                  <a:effectLst/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  <a:p>
                <a:r>
                  <a:rPr lang="en-US" sz="1400" dirty="0">
                    <a:ln w="0"/>
                    <a:solidFill>
                      <a:schemeClr val="tx1"/>
                    </a:solidFill>
                    <a:effectLst/>
                    <a:latin typeface="+mj-lt"/>
                    <a:ea typeface="Cambria Math" panose="02040503050406030204" pitchFamily="18" charset="0"/>
                    <a:cs typeface="Calibri Light" panose="020F0302020204030204" pitchFamily="34" charset="0"/>
                  </a:rPr>
                  <a:t>my</a:t>
                </a:r>
                <a:r>
                  <a:rPr lang="en-US" sz="1400" dirty="0">
                    <a:ln w="0"/>
                    <a:solidFill>
                      <a:schemeClr val="tx1"/>
                    </a:solidFill>
                    <a:effectLst/>
                    <a:ea typeface="Cambria Math" panose="02040503050406030204" pitchFamily="18" charset="0"/>
                    <a:cs typeface="Calibri Light" panose="020F03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>
                        <a:ln w="0"/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↔</m:t>
                    </m:r>
                  </m:oMath>
                </a14:m>
                <a:r>
                  <a:rPr lang="en-US" sz="1400" dirty="0">
                    <a:ln w="0"/>
                    <a:solidFill>
                      <a:schemeClr val="tx1"/>
                    </a:solidFill>
                    <a:effectLst/>
                    <a:latin typeface="Calibri Light" panose="020F0302020204030204" pitchFamily="34" charset="0"/>
                    <a:cs typeface="Calibri Light" panose="020F0302020204030204" pitchFamily="34" charset="0"/>
                  </a:rPr>
                  <a:t>  </a:t>
                </a:r>
                <a:r>
                  <a:rPr lang="zh-CN" altLang="en-US" sz="1400" dirty="0" smtClean="0">
                    <a:ln w="0"/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我</a:t>
                </a:r>
                <a:r>
                  <a:rPr lang="zh-CN" altLang="en-US" sz="1400" dirty="0" smtClean="0">
                    <a:ln w="0"/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的 </a:t>
                </a:r>
                <a:r>
                  <a:rPr lang="en-US" altLang="zh-CN" sz="1400" dirty="0" smtClean="0">
                    <a:ln w="0"/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||| 0.43 ||| 0.342</a:t>
                </a:r>
                <a:endParaRPr lang="en-US" altLang="zh-CN" sz="1400" dirty="0">
                  <a:ln w="0"/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  <a:p>
                <a:r>
                  <a:rPr lang="en-US" sz="1400" dirty="0" smtClean="0">
                    <a:ln w="0"/>
                    <a:solidFill>
                      <a:schemeClr val="tx1"/>
                    </a:solidFill>
                    <a:effectLst/>
                    <a:latin typeface="Calibri Light" panose="020F0302020204030204" pitchFamily="34" charset="0"/>
                    <a:cs typeface="Calibri Light" panose="020F0302020204030204" pitchFamily="34" charset="0"/>
                  </a:rPr>
                  <a:t>…</a:t>
                </a:r>
                <a:endParaRPr lang="en-US" sz="1400" dirty="0">
                  <a:ln w="0"/>
                  <a:solidFill>
                    <a:schemeClr val="tx1"/>
                  </a:solidFill>
                  <a:effectLst/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  <a:p>
                <a:endPara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0569" y="3422520"/>
                <a:ext cx="2632917" cy="932804"/>
              </a:xfrm>
              <a:prstGeom prst="rect">
                <a:avLst/>
              </a:prstGeom>
              <a:blipFill>
                <a:blip r:embed="rId7"/>
                <a:stretch>
                  <a:fillRect l="-461" b="-774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5021353" y="4410505"/>
            <a:ext cx="19818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u="sng" dirty="0" smtClean="0"/>
              <a:t>Word </a:t>
            </a:r>
            <a:r>
              <a:rPr lang="en-US" sz="1400" u="sng" dirty="0" smtClean="0"/>
              <a:t>Translation </a:t>
            </a:r>
            <a:r>
              <a:rPr lang="en-US" sz="1400" u="sng" dirty="0"/>
              <a:t>Tab</a:t>
            </a:r>
            <a:r>
              <a:rPr lang="en-US" altLang="zh-CN" sz="1400" u="sng" dirty="0"/>
              <a:t>le</a:t>
            </a:r>
            <a:endParaRPr lang="en-US" sz="1400" u="sng" dirty="0"/>
          </a:p>
        </p:txBody>
      </p:sp>
      <p:sp>
        <p:nvSpPr>
          <p:cNvPr id="13" name="Rectangle 12"/>
          <p:cNvSpPr/>
          <p:nvPr/>
        </p:nvSpPr>
        <p:spPr>
          <a:xfrm>
            <a:off x="9386620" y="3187591"/>
            <a:ext cx="1151748" cy="495425"/>
          </a:xfrm>
          <a:prstGeom prst="rect">
            <a:avLst/>
          </a:prstGeom>
          <a:noFill/>
          <a:ln>
            <a:solidFill>
              <a:srgbClr val="699C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n w="0"/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Language Model</a:t>
            </a:r>
            <a:endParaRPr lang="en-US" sz="1400" dirty="0">
              <a:ln w="0"/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533C071-FA14-442E-B692-DE85CCD050F5}"/>
              </a:ext>
            </a:extLst>
          </p:cNvPr>
          <p:cNvGrpSpPr/>
          <p:nvPr/>
        </p:nvGrpSpPr>
        <p:grpSpPr>
          <a:xfrm>
            <a:off x="1262863" y="1790632"/>
            <a:ext cx="1910227" cy="596352"/>
            <a:chOff x="1542873" y="3389056"/>
            <a:chExt cx="1910227" cy="596352"/>
          </a:xfrm>
        </p:grpSpPr>
        <p:sp>
          <p:nvSpPr>
            <p:cNvPr id="17" name="Rounded Rectangle 55 2 1">
              <a:extLst>
                <a:ext uri="{FF2B5EF4-FFF2-40B4-BE49-F238E27FC236}">
                  <a16:creationId xmlns:a16="http://schemas.microsoft.com/office/drawing/2014/main" id="{C6B078B4-7CC7-4864-8CCA-F466894B35B7}"/>
                </a:ext>
              </a:extLst>
            </p:cNvPr>
            <p:cNvSpPr/>
            <p:nvPr/>
          </p:nvSpPr>
          <p:spPr>
            <a:xfrm>
              <a:off x="1542873" y="3389056"/>
              <a:ext cx="1910227" cy="596352"/>
            </a:xfrm>
            <a:prstGeom prst="roundRect">
              <a:avLst/>
            </a:prstGeom>
            <a:noFill/>
            <a:ln w="25400">
              <a:solidFill>
                <a:srgbClr val="BD8F9C"/>
              </a:solidFill>
              <a:prstDash val="dash"/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Calibri Light" panose="020F0302020204030204" pitchFamily="34" charset="0"/>
                </a:rPr>
                <a:t>Target Data</a:t>
              </a:r>
            </a:p>
            <a:p>
              <a:pPr algn="ctr"/>
              <a:endParaRPr lang="en-US" dirty="0">
                <a:solidFill>
                  <a:schemeClr val="tx1"/>
                </a:solidFill>
                <a:latin typeface="Calibri Light" panose="020F0302020204030204" pitchFamily="34" charset="0"/>
              </a:endParaRPr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8877EB5C-90E5-4BA0-B32D-9E65C9FB36FB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11523" y="3665368"/>
              <a:ext cx="585893" cy="320040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A66F9E1-674C-40F4-BB33-E8280631FEED}"/>
              </a:ext>
            </a:extLst>
          </p:cNvPr>
          <p:cNvGrpSpPr/>
          <p:nvPr/>
        </p:nvGrpSpPr>
        <p:grpSpPr>
          <a:xfrm>
            <a:off x="9007381" y="1790632"/>
            <a:ext cx="1910227" cy="596352"/>
            <a:chOff x="1590527" y="3330964"/>
            <a:chExt cx="1910227" cy="596352"/>
          </a:xfrm>
        </p:grpSpPr>
        <p:sp>
          <p:nvSpPr>
            <p:cNvPr id="20" name="Rounded Rectangle 55 2 2">
              <a:extLst>
                <a:ext uri="{FF2B5EF4-FFF2-40B4-BE49-F238E27FC236}">
                  <a16:creationId xmlns:a16="http://schemas.microsoft.com/office/drawing/2014/main" id="{1709CF0B-3DCA-41C5-9D61-F19F5C04A93C}"/>
                </a:ext>
              </a:extLst>
            </p:cNvPr>
            <p:cNvSpPr/>
            <p:nvPr/>
          </p:nvSpPr>
          <p:spPr>
            <a:xfrm>
              <a:off x="1590527" y="3330964"/>
              <a:ext cx="1910227" cy="596352"/>
            </a:xfrm>
            <a:prstGeom prst="roundRect">
              <a:avLst/>
            </a:prstGeom>
            <a:noFill/>
            <a:ln w="25400">
              <a:solidFill>
                <a:srgbClr val="699C93"/>
              </a:solidFill>
              <a:prstDash val="dash"/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Calibri Light" panose="020F0302020204030204" pitchFamily="34" charset="0"/>
                </a:rPr>
                <a:t>Source Data</a:t>
              </a:r>
            </a:p>
            <a:p>
              <a:pPr algn="ctr"/>
              <a:endParaRPr lang="en-US" dirty="0">
                <a:solidFill>
                  <a:schemeClr val="tx1"/>
                </a:solidFill>
                <a:latin typeface="Calibri Light" panose="020F0302020204030204" pitchFamily="34" charset="0"/>
              </a:endParaRP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C0AA1754-CFA1-4C82-A4D7-4FA7A9748753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94591" y="3578177"/>
              <a:ext cx="619760" cy="320040"/>
            </a:xfrm>
            <a:prstGeom prst="rect">
              <a:avLst/>
            </a:prstGeom>
          </p:spPr>
        </p:pic>
      </p:grpSp>
      <p:sp>
        <p:nvSpPr>
          <p:cNvPr id="22" name="Down Arrow 21"/>
          <p:cNvSpPr/>
          <p:nvPr/>
        </p:nvSpPr>
        <p:spPr>
          <a:xfrm rot="16200000">
            <a:off x="3455120" y="1921982"/>
            <a:ext cx="292672" cy="328966"/>
          </a:xfrm>
          <a:prstGeom prst="downArrow">
            <a:avLst>
              <a:gd name="adj1" fmla="val 35440"/>
              <a:gd name="adj2" fmla="val 42935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Down Arrow 22"/>
          <p:cNvSpPr/>
          <p:nvPr/>
        </p:nvSpPr>
        <p:spPr>
          <a:xfrm rot="5400000">
            <a:off x="8426386" y="1922973"/>
            <a:ext cx="292672" cy="328966"/>
          </a:xfrm>
          <a:prstGeom prst="downArrow">
            <a:avLst>
              <a:gd name="adj1" fmla="val 35440"/>
              <a:gd name="adj2" fmla="val 42935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Rectangle 23"/>
              <p:cNvSpPr/>
              <p:nvPr/>
            </p:nvSpPr>
            <p:spPr>
              <a:xfrm>
                <a:off x="9386620" y="4313526"/>
                <a:ext cx="1151748" cy="495425"/>
              </a:xfrm>
              <a:prstGeom prst="rect">
                <a:avLst/>
              </a:prstGeom>
              <a:solidFill>
                <a:srgbClr val="699C93"/>
              </a:solidFill>
              <a:ln>
                <a:solidFill>
                  <a:srgbClr val="699C9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n w="0"/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400">
                            <a:ln w="0"/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SMT</m:t>
                        </m:r>
                      </m:e>
                      <m:sub>
                        <m:r>
                          <a:rPr lang="en-US" sz="1400" i="1">
                            <a:ln w="0"/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400" dirty="0" smtClean="0">
                    <a:ln w="0"/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n w="0"/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𝑦</m:t>
                    </m:r>
                    <m:r>
                      <a:rPr lang="en-US" sz="1400" b="0" i="1" smtClean="0">
                        <a:ln w="0"/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→</m:t>
                    </m:r>
                    <m:r>
                      <a:rPr lang="en-US" sz="1400" b="0" i="1" smtClean="0">
                        <a:ln w="0"/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𝑥</m:t>
                    </m:r>
                  </m:oMath>
                </a14:m>
                <a:r>
                  <a:rPr lang="en-US" sz="1400" dirty="0" smtClean="0">
                    <a:ln w="0"/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)</a:t>
                </a:r>
                <a:endParaRPr lang="en-US" sz="1400" dirty="0">
                  <a:ln w="0"/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6620" y="4313526"/>
                <a:ext cx="1151748" cy="495425"/>
              </a:xfrm>
              <a:prstGeom prst="rect">
                <a:avLst/>
              </a:prstGeom>
              <a:blipFill>
                <a:blip r:embed="rId10"/>
                <a:stretch>
                  <a:fillRect r="-524"/>
                </a:stretch>
              </a:blipFill>
              <a:ln>
                <a:solidFill>
                  <a:srgbClr val="699C93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ectangle 24"/>
          <p:cNvSpPr/>
          <p:nvPr/>
        </p:nvSpPr>
        <p:spPr>
          <a:xfrm>
            <a:off x="1642103" y="3282932"/>
            <a:ext cx="1151748" cy="495425"/>
          </a:xfrm>
          <a:prstGeom prst="rect">
            <a:avLst/>
          </a:prstGeom>
          <a:noFill/>
          <a:ln w="19050">
            <a:solidFill>
              <a:srgbClr val="BD8F9C"/>
            </a:solidFill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n w="0"/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Language Model</a:t>
            </a:r>
            <a:endParaRPr lang="en-US" sz="1400" dirty="0">
              <a:ln w="0"/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Rectangle 25"/>
              <p:cNvSpPr/>
              <p:nvPr/>
            </p:nvSpPr>
            <p:spPr>
              <a:xfrm>
                <a:off x="1642103" y="4313527"/>
                <a:ext cx="1151748" cy="495425"/>
              </a:xfrm>
              <a:prstGeom prst="rect">
                <a:avLst/>
              </a:prstGeom>
              <a:solidFill>
                <a:srgbClr val="BD8F9C"/>
              </a:solidFill>
              <a:ln w="19050">
                <a:solidFill>
                  <a:srgbClr val="BD8F9C"/>
                </a:solidFill>
                <a:tailEnd type="stealt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n w="0"/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400" b="0" i="0" smtClean="0">
                            <a:ln w="0"/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SMT</m:t>
                        </m:r>
                      </m:e>
                      <m:sub>
                        <m:r>
                          <a:rPr lang="en-US" sz="1400" b="0" i="1" smtClean="0">
                            <a:ln w="0"/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400" dirty="0" smtClean="0">
                    <a:ln w="0"/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n w="0"/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𝑥</m:t>
                    </m:r>
                    <m:r>
                      <a:rPr lang="en-US" sz="1400" b="0" i="1" smtClean="0">
                        <a:ln w="0"/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→</m:t>
                    </m:r>
                    <m:r>
                      <a:rPr lang="en-US" sz="1400" b="0" i="1" smtClean="0">
                        <a:ln w="0"/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𝑦</m:t>
                    </m:r>
                  </m:oMath>
                </a14:m>
                <a:r>
                  <a:rPr lang="en-US" sz="1400" dirty="0" smtClean="0">
                    <a:ln w="0"/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)</a:t>
                </a:r>
                <a:endParaRPr lang="en-US" sz="1400" dirty="0">
                  <a:ln w="0"/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>
          <p:sp>
            <p:nvSpPr>
              <p:cNvPr id="26" name="Rectangle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2103" y="4313527"/>
                <a:ext cx="1151748" cy="49542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19050">
                <a:solidFill>
                  <a:srgbClr val="BD8F9C"/>
                </a:solidFill>
                <a:tailEnd type="stealth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Arrow Connector 30"/>
          <p:cNvCxnSpPr>
            <a:stCxn id="17" idx="2"/>
            <a:endCxn id="25" idx="0"/>
          </p:cNvCxnSpPr>
          <p:nvPr/>
        </p:nvCxnSpPr>
        <p:spPr>
          <a:xfrm>
            <a:off x="2217977" y="2386984"/>
            <a:ext cx="0" cy="895948"/>
          </a:xfrm>
          <a:prstGeom prst="straightConnector1">
            <a:avLst/>
          </a:prstGeom>
          <a:ln w="19050">
            <a:solidFill>
              <a:srgbClr val="BD8F9C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25" idx="2"/>
            <a:endCxn id="26" idx="0"/>
          </p:cNvCxnSpPr>
          <p:nvPr/>
        </p:nvCxnSpPr>
        <p:spPr>
          <a:xfrm>
            <a:off x="2217977" y="3778357"/>
            <a:ext cx="0" cy="535170"/>
          </a:xfrm>
          <a:prstGeom prst="straightConnector1">
            <a:avLst/>
          </a:prstGeom>
          <a:ln w="19050">
            <a:solidFill>
              <a:srgbClr val="BD8F9C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20" idx="2"/>
            <a:endCxn id="13" idx="0"/>
          </p:cNvCxnSpPr>
          <p:nvPr/>
        </p:nvCxnSpPr>
        <p:spPr>
          <a:xfrm flipH="1">
            <a:off x="9962494" y="2386984"/>
            <a:ext cx="1" cy="800607"/>
          </a:xfrm>
          <a:prstGeom prst="straightConnector1">
            <a:avLst/>
          </a:prstGeom>
          <a:ln w="19050">
            <a:solidFill>
              <a:srgbClr val="699C93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13" idx="2"/>
            <a:endCxn id="24" idx="0"/>
          </p:cNvCxnSpPr>
          <p:nvPr/>
        </p:nvCxnSpPr>
        <p:spPr>
          <a:xfrm>
            <a:off x="9962494" y="3683016"/>
            <a:ext cx="0" cy="630510"/>
          </a:xfrm>
          <a:prstGeom prst="straightConnector1">
            <a:avLst/>
          </a:prstGeom>
          <a:ln w="19050">
            <a:solidFill>
              <a:srgbClr val="699C93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9" idx="1"/>
            <a:endCxn id="26" idx="3"/>
          </p:cNvCxnSpPr>
          <p:nvPr/>
        </p:nvCxnSpPr>
        <p:spPr>
          <a:xfrm flipH="1" flipV="1">
            <a:off x="2793851" y="4561240"/>
            <a:ext cx="2227502" cy="3154"/>
          </a:xfrm>
          <a:prstGeom prst="straightConnector1">
            <a:avLst/>
          </a:prstGeom>
          <a:ln w="19050">
            <a:solidFill>
              <a:srgbClr val="BD8F9C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9" idx="3"/>
            <a:endCxn id="24" idx="1"/>
          </p:cNvCxnSpPr>
          <p:nvPr/>
        </p:nvCxnSpPr>
        <p:spPr>
          <a:xfrm flipV="1">
            <a:off x="7003177" y="4561239"/>
            <a:ext cx="2383443" cy="3155"/>
          </a:xfrm>
          <a:prstGeom prst="straightConnector1">
            <a:avLst/>
          </a:prstGeom>
          <a:ln w="19050">
            <a:solidFill>
              <a:srgbClr val="699C93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Group 59">
            <a:extLst>
              <a:ext uri="{FF2B5EF4-FFF2-40B4-BE49-F238E27FC236}">
                <a16:creationId xmlns:a16="http://schemas.microsoft.com/office/drawing/2014/main" id="{94A68572-196E-445D-97F1-644289AFD8C2}"/>
              </a:ext>
            </a:extLst>
          </p:cNvPr>
          <p:cNvGrpSpPr/>
          <p:nvPr/>
        </p:nvGrpSpPr>
        <p:grpSpPr>
          <a:xfrm>
            <a:off x="1367331" y="5191266"/>
            <a:ext cx="1701289" cy="596352"/>
            <a:chOff x="3938620" y="3798376"/>
            <a:chExt cx="1701289" cy="596352"/>
          </a:xfrm>
        </p:grpSpPr>
        <p:sp>
          <p:nvSpPr>
            <p:cNvPr id="61" name="Rounded Rectangle 55 1 1">
              <a:extLst>
                <a:ext uri="{FF2B5EF4-FFF2-40B4-BE49-F238E27FC236}">
                  <a16:creationId xmlns:a16="http://schemas.microsoft.com/office/drawing/2014/main" id="{DE5B7944-A642-455C-97B1-1CB880D83364}"/>
                </a:ext>
              </a:extLst>
            </p:cNvPr>
            <p:cNvSpPr/>
            <p:nvPr/>
          </p:nvSpPr>
          <p:spPr>
            <a:xfrm>
              <a:off x="3938620" y="3798376"/>
              <a:ext cx="1701289" cy="596352"/>
            </a:xfrm>
            <a:prstGeom prst="roundRect">
              <a:avLst/>
            </a:prstGeom>
            <a:noFill/>
            <a:ln w="25400">
              <a:solidFill>
                <a:srgbClr val="BD8F9C"/>
              </a:solidFill>
              <a:prstDash val="dash"/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Calibri Light" panose="020F0302020204030204" pitchFamily="34" charset="0"/>
                </a:rPr>
                <a:t>Pseudo Data</a:t>
              </a:r>
            </a:p>
            <a:p>
              <a:pPr algn="ctr"/>
              <a:endParaRPr lang="en-US" dirty="0">
                <a:solidFill>
                  <a:schemeClr val="tx1"/>
                </a:solidFill>
                <a:latin typeface="Calibri Light" panose="020F0302020204030204" pitchFamily="34" charset="0"/>
              </a:endParaRPr>
            </a:p>
          </p:txBody>
        </p:sp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0FD716E4-F2C9-4D2B-80DF-EBC62708362F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1291" y="4074688"/>
              <a:ext cx="975946" cy="320040"/>
            </a:xfrm>
            <a:prstGeom prst="rect">
              <a:avLst/>
            </a:prstGeom>
          </p:spPr>
        </p:pic>
      </p:grpSp>
      <p:cxnSp>
        <p:nvCxnSpPr>
          <p:cNvPr id="63" name="Straight Arrow Connector 62"/>
          <p:cNvCxnSpPr>
            <a:stCxn id="26" idx="2"/>
            <a:endCxn id="61" idx="0"/>
          </p:cNvCxnSpPr>
          <p:nvPr/>
        </p:nvCxnSpPr>
        <p:spPr>
          <a:xfrm flipH="1">
            <a:off x="2217976" y="4808952"/>
            <a:ext cx="1" cy="382314"/>
          </a:xfrm>
          <a:prstGeom prst="straightConnector1">
            <a:avLst/>
          </a:prstGeom>
          <a:ln w="19050">
            <a:solidFill>
              <a:srgbClr val="BD8F9C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9" name="Rectangle 68"/>
              <p:cNvSpPr/>
              <p:nvPr/>
            </p:nvSpPr>
            <p:spPr>
              <a:xfrm>
                <a:off x="3743827" y="5241729"/>
                <a:ext cx="1277526" cy="495425"/>
              </a:xfrm>
              <a:prstGeom prst="rect">
                <a:avLst/>
              </a:prstGeom>
              <a:solidFill>
                <a:srgbClr val="BD8F9C"/>
              </a:solidFill>
              <a:ln w="19050">
                <a:solidFill>
                  <a:srgbClr val="BD8F9C"/>
                </a:solidFill>
                <a:tailEnd type="stealt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n w="0"/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400" b="0" i="0" smtClean="0">
                            <a:ln w="0"/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NMT</m:t>
                        </m:r>
                      </m:e>
                      <m:sub>
                        <m:r>
                          <a:rPr lang="en-US" sz="1400" b="0" i="1" smtClean="0">
                            <a:ln w="0"/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400" dirty="0" smtClean="0">
                    <a:ln w="0"/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n w="0"/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𝑥</m:t>
                    </m:r>
                    <m:r>
                      <a:rPr lang="en-US" sz="1400" b="0" i="1" smtClean="0">
                        <a:ln w="0"/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→</m:t>
                    </m:r>
                    <m:r>
                      <a:rPr lang="en-US" sz="1400" b="0" i="1" smtClean="0">
                        <a:ln w="0"/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𝑦</m:t>
                    </m:r>
                  </m:oMath>
                </a14:m>
                <a:r>
                  <a:rPr lang="en-US" sz="1400" dirty="0" smtClean="0">
                    <a:ln w="0"/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)</a:t>
                </a:r>
                <a:endParaRPr lang="en-US" sz="1400" dirty="0">
                  <a:ln w="0"/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>
          <p:sp>
            <p:nvSpPr>
              <p:cNvPr id="69" name="Rectangle 6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3827" y="5241729"/>
                <a:ext cx="1277526" cy="49542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 w="19050">
                <a:solidFill>
                  <a:srgbClr val="BD8F9C"/>
                </a:solidFill>
                <a:tailEnd type="stealth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0" name="Straight Arrow Connector 69"/>
          <p:cNvCxnSpPr>
            <a:stCxn id="61" idx="3"/>
            <a:endCxn id="69" idx="1"/>
          </p:cNvCxnSpPr>
          <p:nvPr/>
        </p:nvCxnSpPr>
        <p:spPr>
          <a:xfrm>
            <a:off x="3068620" y="5489442"/>
            <a:ext cx="675207" cy="0"/>
          </a:xfrm>
          <a:prstGeom prst="straightConnector1">
            <a:avLst/>
          </a:prstGeom>
          <a:ln w="19050">
            <a:solidFill>
              <a:srgbClr val="BD8F9C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4" name="Group 73">
            <a:extLst>
              <a:ext uri="{FF2B5EF4-FFF2-40B4-BE49-F238E27FC236}">
                <a16:creationId xmlns:a16="http://schemas.microsoft.com/office/drawing/2014/main" id="{16298877-285D-4B7F-A6B4-7F78DB4E7329}"/>
              </a:ext>
            </a:extLst>
          </p:cNvPr>
          <p:cNvGrpSpPr/>
          <p:nvPr/>
        </p:nvGrpSpPr>
        <p:grpSpPr>
          <a:xfrm>
            <a:off x="9111849" y="5191266"/>
            <a:ext cx="1701289" cy="596352"/>
            <a:chOff x="3897399" y="5219898"/>
            <a:chExt cx="1701289" cy="596352"/>
          </a:xfrm>
        </p:grpSpPr>
        <p:sp>
          <p:nvSpPr>
            <p:cNvPr id="75" name="Rounded Rectangle 55 1 2">
              <a:extLst>
                <a:ext uri="{FF2B5EF4-FFF2-40B4-BE49-F238E27FC236}">
                  <a16:creationId xmlns:a16="http://schemas.microsoft.com/office/drawing/2014/main" id="{B23CFCB7-9F9C-4CF4-8940-6934E0CD5563}"/>
                </a:ext>
              </a:extLst>
            </p:cNvPr>
            <p:cNvSpPr/>
            <p:nvPr/>
          </p:nvSpPr>
          <p:spPr>
            <a:xfrm>
              <a:off x="3897399" y="5219898"/>
              <a:ext cx="1701289" cy="596352"/>
            </a:xfrm>
            <a:prstGeom prst="roundRect">
              <a:avLst/>
            </a:prstGeom>
            <a:noFill/>
            <a:ln w="25400">
              <a:solidFill>
                <a:srgbClr val="699C93"/>
              </a:solidFill>
              <a:prstDash val="dash"/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Calibri Light" panose="020F0302020204030204" pitchFamily="34" charset="0"/>
                </a:rPr>
                <a:t>Pseudo Data</a:t>
              </a:r>
            </a:p>
            <a:p>
              <a:pPr algn="ctr"/>
              <a:endParaRPr lang="en-US" dirty="0">
                <a:solidFill>
                  <a:schemeClr val="tx1"/>
                </a:solidFill>
                <a:latin typeface="Calibri Light" panose="020F0302020204030204" pitchFamily="34" charset="0"/>
              </a:endParaRPr>
            </a:p>
          </p:txBody>
        </p:sp>
        <p:pic>
          <p:nvPicPr>
            <p:cNvPr id="76" name="Picture 75">
              <a:extLst>
                <a:ext uri="{FF2B5EF4-FFF2-40B4-BE49-F238E27FC236}">
                  <a16:creationId xmlns:a16="http://schemas.microsoft.com/office/drawing/2014/main" id="{04DC143A-A396-4D8D-961F-2EBEEA443EB0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37210" y="5489926"/>
              <a:ext cx="1021666" cy="320040"/>
            </a:xfrm>
            <a:prstGeom prst="rect">
              <a:avLst/>
            </a:prstGeom>
          </p:spPr>
        </p:pic>
      </p:grpSp>
      <p:cxnSp>
        <p:nvCxnSpPr>
          <p:cNvPr id="77" name="Straight Arrow Connector 76"/>
          <p:cNvCxnSpPr>
            <a:stCxn id="24" idx="2"/>
            <a:endCxn id="75" idx="0"/>
          </p:cNvCxnSpPr>
          <p:nvPr/>
        </p:nvCxnSpPr>
        <p:spPr>
          <a:xfrm>
            <a:off x="9962494" y="4808951"/>
            <a:ext cx="0" cy="382315"/>
          </a:xfrm>
          <a:prstGeom prst="straightConnector1">
            <a:avLst/>
          </a:prstGeom>
          <a:ln w="19050">
            <a:solidFill>
              <a:srgbClr val="699C93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81" name="Rectangle 80"/>
              <p:cNvSpPr/>
              <p:nvPr/>
            </p:nvSpPr>
            <p:spPr>
              <a:xfrm>
                <a:off x="6855615" y="5241729"/>
                <a:ext cx="1277526" cy="495425"/>
              </a:xfrm>
              <a:prstGeom prst="rect">
                <a:avLst/>
              </a:prstGeom>
              <a:solidFill>
                <a:srgbClr val="699C93"/>
              </a:solidFill>
              <a:ln w="19050">
                <a:solidFill>
                  <a:srgbClr val="699C93"/>
                </a:solidFill>
                <a:tailEnd type="stealt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n w="0"/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400" b="0" i="0" smtClean="0">
                            <a:ln w="0"/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NMT</m:t>
                        </m:r>
                      </m:e>
                      <m:sub>
                        <m:r>
                          <a:rPr lang="en-US" sz="1400" b="0" i="1" smtClean="0">
                            <a:ln w="0"/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400" dirty="0" smtClean="0">
                    <a:ln w="0"/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n w="0"/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𝑦</m:t>
                    </m:r>
                    <m:r>
                      <a:rPr lang="en-US" sz="1400" b="0" i="1" smtClean="0">
                        <a:ln w="0"/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→</m:t>
                    </m:r>
                    <m:r>
                      <a:rPr lang="en-US" sz="1400" b="0" i="1" smtClean="0">
                        <a:ln w="0"/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𝑥</m:t>
                    </m:r>
                  </m:oMath>
                </a14:m>
                <a:r>
                  <a:rPr lang="en-US" sz="1400" dirty="0" smtClean="0">
                    <a:ln w="0"/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)</a:t>
                </a:r>
                <a:endParaRPr lang="en-US" sz="1400" dirty="0">
                  <a:ln w="0"/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>
          <p:sp>
            <p:nvSpPr>
              <p:cNvPr id="81" name="Rectangle 8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5615" y="5241729"/>
                <a:ext cx="1277526" cy="49542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 w="19050">
                <a:solidFill>
                  <a:srgbClr val="699C93"/>
                </a:solidFill>
                <a:tailEnd type="stealth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2" name="Straight Arrow Connector 81"/>
          <p:cNvCxnSpPr>
            <a:stCxn id="75" idx="1"/>
            <a:endCxn id="81" idx="3"/>
          </p:cNvCxnSpPr>
          <p:nvPr/>
        </p:nvCxnSpPr>
        <p:spPr>
          <a:xfrm flipH="1">
            <a:off x="8133141" y="5489442"/>
            <a:ext cx="978708" cy="0"/>
          </a:xfrm>
          <a:prstGeom prst="straightConnector1">
            <a:avLst/>
          </a:prstGeom>
          <a:ln w="19050">
            <a:solidFill>
              <a:srgbClr val="699C93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7565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SMT as Posterior </a:t>
            </a:r>
            <a:r>
              <a:rPr lang="en-US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Regularization (E-steps)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9309AD0-771B-4D7A-B3DF-FE1C28B2ADBA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0" y="0"/>
          <a:ext cx="12192000" cy="3362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3572353812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640428631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823644170"/>
                    </a:ext>
                  </a:extLst>
                </a:gridCol>
                <a:gridCol w="2747228">
                  <a:extLst>
                    <a:ext uri="{9D8B030D-6E8A-4147-A177-3AD203B41FA5}">
                      <a16:colId xmlns:a16="http://schemas.microsoft.com/office/drawing/2014/main" val="3517466769"/>
                    </a:ext>
                  </a:extLst>
                </a:gridCol>
                <a:gridCol w="2129572">
                  <a:extLst>
                    <a:ext uri="{9D8B030D-6E8A-4147-A177-3AD203B41FA5}">
                      <a16:colId xmlns:a16="http://schemas.microsoft.com/office/drawing/2014/main" val="250519142"/>
                    </a:ext>
                  </a:extLst>
                </a:gridCol>
              </a:tblGrid>
              <a:tr h="33624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latin typeface="+mj-lt"/>
                        </a:rPr>
                        <a:t>NMT</a:t>
                      </a:r>
                      <a:r>
                        <a:rPr lang="en-US" sz="1600" baseline="0" dirty="0" smtClean="0">
                          <a:latin typeface="+mj-lt"/>
                        </a:rPr>
                        <a:t> </a:t>
                      </a:r>
                      <a:r>
                        <a:rPr lang="en-US" sz="1600" dirty="0" smtClean="0">
                          <a:latin typeface="+mj-lt"/>
                        </a:rPr>
                        <a:t>Overview</a:t>
                      </a:r>
                      <a:endParaRPr lang="en-US" sz="1600" dirty="0">
                        <a:latin typeface="+mj-lt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Iterative Back-Translation </a:t>
                      </a:r>
                      <a:endParaRPr lang="en-US" sz="1600" dirty="0">
                        <a:latin typeface="+mj-lt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Agreement Regularization </a:t>
                      </a:r>
                      <a:endParaRPr lang="en-US" sz="1600" dirty="0">
                        <a:latin typeface="+mj-lt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SMT as Posterior Regularization </a:t>
                      </a:r>
                      <a:endParaRPr lang="en-US" sz="1600" dirty="0">
                        <a:latin typeface="+mj-lt"/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Summary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9873791"/>
                  </a:ext>
                </a:extLst>
              </a:tr>
            </a:tbl>
          </a:graphicData>
        </a:graphic>
      </p:graphicFrame>
      <p:grpSp>
        <p:nvGrpSpPr>
          <p:cNvPr id="6" name="Group 5">
            <a:extLst>
              <a:ext uri="{FF2B5EF4-FFF2-40B4-BE49-F238E27FC236}">
                <a16:creationId xmlns:a16="http://schemas.microsoft.com/office/drawing/2014/main" id="{6533C071-FA14-442E-B692-DE85CCD050F5}"/>
              </a:ext>
            </a:extLst>
          </p:cNvPr>
          <p:cNvGrpSpPr/>
          <p:nvPr/>
        </p:nvGrpSpPr>
        <p:grpSpPr>
          <a:xfrm>
            <a:off x="1020213" y="2111052"/>
            <a:ext cx="1910227" cy="615873"/>
            <a:chOff x="1549357" y="3369535"/>
            <a:chExt cx="1910227" cy="615873"/>
          </a:xfrm>
        </p:grpSpPr>
        <p:sp>
          <p:nvSpPr>
            <p:cNvPr id="7" name="Rounded Rectangle 55 2 1">
              <a:extLst>
                <a:ext uri="{FF2B5EF4-FFF2-40B4-BE49-F238E27FC236}">
                  <a16:creationId xmlns:a16="http://schemas.microsoft.com/office/drawing/2014/main" id="{C6B078B4-7CC7-4864-8CCA-F466894B35B7}"/>
                </a:ext>
              </a:extLst>
            </p:cNvPr>
            <p:cNvSpPr/>
            <p:nvPr/>
          </p:nvSpPr>
          <p:spPr>
            <a:xfrm>
              <a:off x="1549357" y="3369535"/>
              <a:ext cx="1910227" cy="596352"/>
            </a:xfrm>
            <a:prstGeom prst="roundRect">
              <a:avLst/>
            </a:prstGeom>
            <a:noFill/>
            <a:ln w="25400">
              <a:solidFill>
                <a:srgbClr val="BD8F9C"/>
              </a:solidFill>
              <a:prstDash val="dash"/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Calibri Light" panose="020F0302020204030204" pitchFamily="34" charset="0"/>
                </a:rPr>
                <a:t>Target Data</a:t>
              </a:r>
            </a:p>
            <a:p>
              <a:pPr algn="ctr"/>
              <a:endParaRPr lang="en-US" dirty="0">
                <a:solidFill>
                  <a:schemeClr val="tx1"/>
                </a:solidFill>
                <a:latin typeface="Calibri Light" panose="020F0302020204030204" pitchFamily="34" charset="0"/>
              </a:endParaRP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8877EB5C-90E5-4BA0-B32D-9E65C9FB36FB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11523" y="3665368"/>
              <a:ext cx="585893" cy="320040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5A66F9E1-674C-40F4-BB33-E8280631FEED}"/>
              </a:ext>
            </a:extLst>
          </p:cNvPr>
          <p:cNvGrpSpPr/>
          <p:nvPr/>
        </p:nvGrpSpPr>
        <p:grpSpPr>
          <a:xfrm>
            <a:off x="9521700" y="5505246"/>
            <a:ext cx="1910227" cy="596352"/>
            <a:chOff x="1590527" y="3330964"/>
            <a:chExt cx="1910227" cy="596352"/>
          </a:xfrm>
        </p:grpSpPr>
        <p:sp>
          <p:nvSpPr>
            <p:cNvPr id="10" name="Rounded Rectangle 55 2 2">
              <a:extLst>
                <a:ext uri="{FF2B5EF4-FFF2-40B4-BE49-F238E27FC236}">
                  <a16:creationId xmlns:a16="http://schemas.microsoft.com/office/drawing/2014/main" id="{1709CF0B-3DCA-41C5-9D61-F19F5C04A93C}"/>
                </a:ext>
              </a:extLst>
            </p:cNvPr>
            <p:cNvSpPr/>
            <p:nvPr/>
          </p:nvSpPr>
          <p:spPr>
            <a:xfrm>
              <a:off x="1590527" y="3330964"/>
              <a:ext cx="1910227" cy="596352"/>
            </a:xfrm>
            <a:prstGeom prst="roundRect">
              <a:avLst/>
            </a:prstGeom>
            <a:noFill/>
            <a:ln w="25400">
              <a:solidFill>
                <a:srgbClr val="699C93"/>
              </a:solidFill>
              <a:prstDash val="dash"/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Calibri Light" panose="020F0302020204030204" pitchFamily="34" charset="0"/>
                </a:rPr>
                <a:t>Source Data</a:t>
              </a:r>
            </a:p>
            <a:p>
              <a:pPr algn="ctr"/>
              <a:endParaRPr lang="en-US" dirty="0">
                <a:solidFill>
                  <a:schemeClr val="tx1"/>
                </a:solidFill>
                <a:latin typeface="Calibri Light" panose="020F0302020204030204" pitchFamily="34" charset="0"/>
              </a:endParaRP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0AA1754-CFA1-4C82-A4D7-4FA7A9748753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94591" y="3578177"/>
              <a:ext cx="619760" cy="320040"/>
            </a:xfrm>
            <a:prstGeom prst="rect">
              <a:avLst/>
            </a:prstGeom>
          </p:spPr>
        </p:pic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Rectangle 12"/>
              <p:cNvSpPr/>
              <p:nvPr/>
            </p:nvSpPr>
            <p:spPr>
              <a:xfrm>
                <a:off x="9838050" y="3837626"/>
                <a:ext cx="1277526" cy="495425"/>
              </a:xfrm>
              <a:prstGeom prst="rect">
                <a:avLst/>
              </a:prstGeom>
              <a:solidFill>
                <a:srgbClr val="BD8F9C"/>
              </a:solidFill>
              <a:ln w="19050">
                <a:solidFill>
                  <a:srgbClr val="BD8F9C"/>
                </a:solidFill>
                <a:tailEnd type="stealt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400" b="0" i="1" smtClean="0">
                        <a:ln w="0"/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NMT</m:t>
                    </m:r>
                  </m:oMath>
                </a14:m>
                <a:r>
                  <a:rPr lang="en-US" sz="1400" dirty="0" smtClean="0">
                    <a:ln w="0"/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n w="0"/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𝑥</m:t>
                    </m:r>
                    <m:r>
                      <a:rPr lang="en-US" sz="1400" b="0" i="1" smtClean="0">
                        <a:ln w="0"/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→</m:t>
                    </m:r>
                    <m:r>
                      <a:rPr lang="en-US" sz="1400" b="0" i="1" smtClean="0">
                        <a:ln w="0"/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𝑦</m:t>
                    </m:r>
                  </m:oMath>
                </a14:m>
                <a:r>
                  <a:rPr lang="en-US" sz="1400" dirty="0" smtClean="0">
                    <a:ln w="0"/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)</a:t>
                </a:r>
                <a:endParaRPr lang="en-US" sz="1400" dirty="0">
                  <a:ln w="0"/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8050" y="3837626"/>
                <a:ext cx="1277526" cy="49542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19050">
                <a:solidFill>
                  <a:srgbClr val="BD8F9C"/>
                </a:solidFill>
                <a:tailEnd type="stealth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Rectangle 13"/>
              <p:cNvSpPr/>
              <p:nvPr/>
            </p:nvSpPr>
            <p:spPr>
              <a:xfrm>
                <a:off x="1336562" y="3837626"/>
                <a:ext cx="1277526" cy="495425"/>
              </a:xfrm>
              <a:prstGeom prst="rect">
                <a:avLst/>
              </a:prstGeom>
              <a:solidFill>
                <a:srgbClr val="699C93"/>
              </a:solidFill>
              <a:ln w="19050">
                <a:solidFill>
                  <a:srgbClr val="699C93"/>
                </a:solidFill>
                <a:tailEnd type="stealt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400" b="0" i="1" smtClean="0">
                        <a:ln w="0"/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NMT</m:t>
                    </m:r>
                  </m:oMath>
                </a14:m>
                <a:r>
                  <a:rPr lang="en-US" sz="1400" dirty="0" smtClean="0">
                    <a:ln w="0"/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n w="0"/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𝑦</m:t>
                    </m:r>
                    <m:r>
                      <a:rPr lang="en-US" sz="1400" b="0" i="1" smtClean="0">
                        <a:ln w="0"/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→</m:t>
                    </m:r>
                    <m:r>
                      <a:rPr lang="en-US" sz="1400" b="0" i="1" smtClean="0">
                        <a:ln w="0"/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𝑥</m:t>
                    </m:r>
                  </m:oMath>
                </a14:m>
                <a:r>
                  <a:rPr lang="en-US" sz="1400" dirty="0" smtClean="0">
                    <a:ln w="0"/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)</a:t>
                </a:r>
                <a:endParaRPr lang="en-US" sz="1400" dirty="0">
                  <a:ln w="0"/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6562" y="3837626"/>
                <a:ext cx="1277526" cy="49542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19050">
                <a:solidFill>
                  <a:srgbClr val="699C93"/>
                </a:solidFill>
                <a:tailEnd type="stealth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Group 14">
            <a:extLst>
              <a:ext uri="{FF2B5EF4-FFF2-40B4-BE49-F238E27FC236}">
                <a16:creationId xmlns:a16="http://schemas.microsoft.com/office/drawing/2014/main" id="{94A68572-196E-445D-97F1-644289AFD8C2}"/>
              </a:ext>
            </a:extLst>
          </p:cNvPr>
          <p:cNvGrpSpPr/>
          <p:nvPr/>
        </p:nvGrpSpPr>
        <p:grpSpPr>
          <a:xfrm>
            <a:off x="3164009" y="2111052"/>
            <a:ext cx="1947911" cy="615873"/>
            <a:chOff x="3938620" y="3798376"/>
            <a:chExt cx="1947911" cy="602394"/>
          </a:xfrm>
        </p:grpSpPr>
        <p:sp>
          <p:nvSpPr>
            <p:cNvPr id="16" name="Rounded Rectangle 55 1 1">
              <a:extLst>
                <a:ext uri="{FF2B5EF4-FFF2-40B4-BE49-F238E27FC236}">
                  <a16:creationId xmlns:a16="http://schemas.microsoft.com/office/drawing/2014/main" id="{DE5B7944-A642-455C-97B1-1CB880D83364}"/>
                </a:ext>
              </a:extLst>
            </p:cNvPr>
            <p:cNvSpPr/>
            <p:nvPr/>
          </p:nvSpPr>
          <p:spPr>
            <a:xfrm>
              <a:off x="3938620" y="3798376"/>
              <a:ext cx="1947911" cy="596352"/>
            </a:xfrm>
            <a:prstGeom prst="roundRect">
              <a:avLst/>
            </a:prstGeom>
            <a:noFill/>
            <a:ln w="25400">
              <a:solidFill>
                <a:srgbClr val="BD8F9C"/>
              </a:solidFill>
              <a:prstDash val="dash"/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  <a:latin typeface="Calibri Light" panose="020F0302020204030204" pitchFamily="34" charset="0"/>
                </a:rPr>
                <a:t>Noisy</a:t>
              </a:r>
              <a:r>
                <a:rPr lang="en-US" dirty="0" smtClean="0">
                  <a:solidFill>
                    <a:schemeClr val="tx1"/>
                  </a:solidFill>
                  <a:latin typeface="Calibri Light" panose="020F0302020204030204" pitchFamily="34" charset="0"/>
                </a:rPr>
                <a:t> Pseudo </a:t>
              </a:r>
              <a:r>
                <a:rPr lang="en-US" dirty="0">
                  <a:solidFill>
                    <a:schemeClr val="tx1"/>
                  </a:solidFill>
                  <a:latin typeface="Calibri Light" panose="020F0302020204030204" pitchFamily="34" charset="0"/>
                </a:rPr>
                <a:t>Data</a:t>
              </a:r>
            </a:p>
            <a:p>
              <a:pPr algn="ctr"/>
              <a:endParaRPr lang="en-US" dirty="0">
                <a:solidFill>
                  <a:schemeClr val="tx1"/>
                </a:solidFill>
                <a:latin typeface="Calibri Light" panose="020F0302020204030204" pitchFamily="34" charset="0"/>
              </a:endParaRP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0FD716E4-F2C9-4D2B-80DF-EBC62708362F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78971" y="4080730"/>
              <a:ext cx="975946" cy="320040"/>
            </a:xfrm>
            <a:prstGeom prst="rect">
              <a:avLst/>
            </a:prstGeom>
          </p:spPr>
        </p:pic>
      </p:grp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C00AEFF-B3C9-4F5C-AE95-731F9B0E74E1}"/>
              </a:ext>
            </a:extLst>
          </p:cNvPr>
          <p:cNvCxnSpPr>
            <a:cxnSpLocks/>
            <a:stCxn id="8" idx="2"/>
            <a:endCxn id="14" idx="0"/>
          </p:cNvCxnSpPr>
          <p:nvPr/>
        </p:nvCxnSpPr>
        <p:spPr>
          <a:xfrm flipH="1">
            <a:off x="1975325" y="2726925"/>
            <a:ext cx="1" cy="1110701"/>
          </a:xfrm>
          <a:prstGeom prst="straightConnector1">
            <a:avLst/>
          </a:prstGeom>
          <a:ln w="25400">
            <a:solidFill>
              <a:srgbClr val="BD8F9C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C00AEFF-B3C9-4F5C-AE95-731F9B0E74E1}"/>
              </a:ext>
            </a:extLst>
          </p:cNvPr>
          <p:cNvCxnSpPr>
            <a:cxnSpLocks/>
            <a:stCxn id="14" idx="3"/>
            <a:endCxn id="17" idx="2"/>
          </p:cNvCxnSpPr>
          <p:nvPr/>
        </p:nvCxnSpPr>
        <p:spPr>
          <a:xfrm flipV="1">
            <a:off x="2614088" y="2726925"/>
            <a:ext cx="1578245" cy="1358414"/>
          </a:xfrm>
          <a:prstGeom prst="straightConnector1">
            <a:avLst/>
          </a:prstGeom>
          <a:ln w="25400">
            <a:solidFill>
              <a:srgbClr val="BD8F9C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BAA630B6-126D-4BB5-91B5-90CCD3740B20}"/>
              </a:ext>
            </a:extLst>
          </p:cNvPr>
          <p:cNvSpPr txBox="1"/>
          <p:nvPr/>
        </p:nvSpPr>
        <p:spPr>
          <a:xfrm rot="19274621">
            <a:off x="2673991" y="3093469"/>
            <a:ext cx="1157720" cy="3198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alibri Light" panose="020F0302020204030204" pitchFamily="34" charset="0"/>
              </a:rPr>
              <a:t>Sampling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Rectangle 23"/>
              <p:cNvSpPr/>
              <p:nvPr/>
            </p:nvSpPr>
            <p:spPr>
              <a:xfrm>
                <a:off x="5652271" y="2168187"/>
                <a:ext cx="1151748" cy="495425"/>
              </a:xfrm>
              <a:prstGeom prst="rect">
                <a:avLst/>
              </a:prstGeom>
              <a:solidFill>
                <a:srgbClr val="699C93"/>
              </a:solidFill>
              <a:ln>
                <a:solidFill>
                  <a:srgbClr val="699C9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400" b="0" i="1" smtClean="0">
                        <a:ln w="0"/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SMT</m:t>
                    </m:r>
                  </m:oMath>
                </a14:m>
                <a:r>
                  <a:rPr lang="en-US" sz="1400" dirty="0" smtClean="0">
                    <a:ln w="0"/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n w="0"/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𝑦</m:t>
                    </m:r>
                    <m:r>
                      <a:rPr lang="en-US" sz="1400" b="0" i="1" smtClean="0">
                        <a:ln w="0"/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→</m:t>
                    </m:r>
                    <m:r>
                      <a:rPr lang="en-US" sz="1400" b="0" i="1" smtClean="0">
                        <a:ln w="0"/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𝑥</m:t>
                    </m:r>
                  </m:oMath>
                </a14:m>
                <a:r>
                  <a:rPr lang="en-US" sz="1400" dirty="0" smtClean="0">
                    <a:ln w="0"/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)</a:t>
                </a:r>
                <a:endParaRPr lang="en-US" sz="1400" dirty="0">
                  <a:ln w="0"/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2271" y="2168187"/>
                <a:ext cx="1151748" cy="49542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solidFill>
                  <a:srgbClr val="699C93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C00AEFF-B3C9-4F5C-AE95-731F9B0E74E1}"/>
              </a:ext>
            </a:extLst>
          </p:cNvPr>
          <p:cNvCxnSpPr>
            <a:cxnSpLocks/>
            <a:stCxn id="16" idx="3"/>
            <a:endCxn id="24" idx="1"/>
          </p:cNvCxnSpPr>
          <p:nvPr/>
        </p:nvCxnSpPr>
        <p:spPr>
          <a:xfrm>
            <a:off x="5111920" y="2415900"/>
            <a:ext cx="540351" cy="0"/>
          </a:xfrm>
          <a:prstGeom prst="straightConnector1">
            <a:avLst/>
          </a:prstGeom>
          <a:ln w="25400">
            <a:solidFill>
              <a:srgbClr val="BD8F9C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6298877-285D-4B7F-A6B4-7F78DB4E7329}"/>
              </a:ext>
            </a:extLst>
          </p:cNvPr>
          <p:cNvGrpSpPr/>
          <p:nvPr/>
        </p:nvGrpSpPr>
        <p:grpSpPr>
          <a:xfrm>
            <a:off x="7215527" y="5505246"/>
            <a:ext cx="1942753" cy="596352"/>
            <a:chOff x="3897399" y="5219898"/>
            <a:chExt cx="1701289" cy="596352"/>
          </a:xfrm>
        </p:grpSpPr>
        <p:sp>
          <p:nvSpPr>
            <p:cNvPr id="33" name="Rounded Rectangle 55 1 2">
              <a:extLst>
                <a:ext uri="{FF2B5EF4-FFF2-40B4-BE49-F238E27FC236}">
                  <a16:creationId xmlns:a16="http://schemas.microsoft.com/office/drawing/2014/main" id="{B23CFCB7-9F9C-4CF4-8940-6934E0CD5563}"/>
                </a:ext>
              </a:extLst>
            </p:cNvPr>
            <p:cNvSpPr/>
            <p:nvPr/>
          </p:nvSpPr>
          <p:spPr>
            <a:xfrm>
              <a:off x="3897399" y="5219898"/>
              <a:ext cx="1701289" cy="596352"/>
            </a:xfrm>
            <a:prstGeom prst="roundRect">
              <a:avLst/>
            </a:prstGeom>
            <a:noFill/>
            <a:ln w="25400">
              <a:solidFill>
                <a:srgbClr val="699C93"/>
              </a:solidFill>
              <a:prstDash val="dash"/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  <a:latin typeface="Calibri Light" panose="020F0302020204030204" pitchFamily="34" charset="0"/>
                </a:rPr>
                <a:t>Noisy</a:t>
              </a:r>
              <a:r>
                <a:rPr lang="en-US" dirty="0" smtClean="0">
                  <a:solidFill>
                    <a:schemeClr val="tx1"/>
                  </a:solidFill>
                  <a:latin typeface="Calibri Light" panose="020F0302020204030204" pitchFamily="34" charset="0"/>
                </a:rPr>
                <a:t> Pseudo </a:t>
              </a:r>
              <a:r>
                <a:rPr lang="en-US" dirty="0">
                  <a:solidFill>
                    <a:schemeClr val="tx1"/>
                  </a:solidFill>
                  <a:latin typeface="Calibri Light" panose="020F0302020204030204" pitchFamily="34" charset="0"/>
                </a:rPr>
                <a:t>Data</a:t>
              </a:r>
            </a:p>
            <a:p>
              <a:pPr algn="ctr"/>
              <a:endParaRPr lang="en-US" dirty="0">
                <a:solidFill>
                  <a:schemeClr val="tx1"/>
                </a:solidFill>
                <a:latin typeface="Calibri Light" panose="020F0302020204030204" pitchFamily="34" charset="0"/>
              </a:endParaRPr>
            </a:p>
          </p:txBody>
        </p: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04DC143A-A396-4D8D-961F-2EBEEA443EB0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73482" y="5489926"/>
              <a:ext cx="885394" cy="320040"/>
            </a:xfrm>
            <a:prstGeom prst="rect">
              <a:avLst/>
            </a:prstGeom>
          </p:spPr>
        </p:pic>
      </p:grp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74253839-2844-4007-87DB-061F6F280A0B}"/>
              </a:ext>
            </a:extLst>
          </p:cNvPr>
          <p:cNvCxnSpPr>
            <a:cxnSpLocks/>
            <a:stCxn id="10" idx="0"/>
            <a:endCxn id="13" idx="2"/>
          </p:cNvCxnSpPr>
          <p:nvPr/>
        </p:nvCxnSpPr>
        <p:spPr>
          <a:xfrm flipH="1" flipV="1">
            <a:off x="10476813" y="4333051"/>
            <a:ext cx="1" cy="1172195"/>
          </a:xfrm>
          <a:prstGeom prst="straightConnector1">
            <a:avLst/>
          </a:prstGeom>
          <a:ln w="25400">
            <a:solidFill>
              <a:srgbClr val="699C9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74253839-2844-4007-87DB-061F6F280A0B}"/>
              </a:ext>
            </a:extLst>
          </p:cNvPr>
          <p:cNvCxnSpPr>
            <a:cxnSpLocks/>
            <a:stCxn id="13" idx="1"/>
            <a:endCxn id="33" idx="0"/>
          </p:cNvCxnSpPr>
          <p:nvPr/>
        </p:nvCxnSpPr>
        <p:spPr>
          <a:xfrm flipH="1">
            <a:off x="8186904" y="4085339"/>
            <a:ext cx="1651146" cy="1419907"/>
          </a:xfrm>
          <a:prstGeom prst="straightConnector1">
            <a:avLst/>
          </a:prstGeom>
          <a:ln w="25400">
            <a:solidFill>
              <a:srgbClr val="699C9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34C22917-555E-477C-B9A9-2E421FD9C455}"/>
              </a:ext>
            </a:extLst>
          </p:cNvPr>
          <p:cNvSpPr txBox="1"/>
          <p:nvPr/>
        </p:nvSpPr>
        <p:spPr>
          <a:xfrm rot="19161791">
            <a:off x="8344781" y="4417485"/>
            <a:ext cx="1157720" cy="3198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alibri Light" panose="020F0302020204030204" pitchFamily="34" charset="0"/>
              </a:rPr>
              <a:t>Sampling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3" name="Rectangle 42"/>
              <p:cNvSpPr/>
              <p:nvPr/>
            </p:nvSpPr>
            <p:spPr>
              <a:xfrm>
                <a:off x="5520126" y="5555709"/>
                <a:ext cx="1151748" cy="495425"/>
              </a:xfrm>
              <a:prstGeom prst="rect">
                <a:avLst/>
              </a:prstGeom>
              <a:solidFill>
                <a:srgbClr val="BD8F9C"/>
              </a:solidFill>
              <a:ln w="19050">
                <a:solidFill>
                  <a:srgbClr val="BD8F9C"/>
                </a:solidFill>
                <a:tailEnd type="stealt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400" b="0" i="1" smtClean="0">
                        <a:ln w="0"/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SMT</m:t>
                    </m:r>
                  </m:oMath>
                </a14:m>
                <a:r>
                  <a:rPr lang="en-US" sz="1400" dirty="0" smtClean="0">
                    <a:ln w="0"/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n w="0"/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𝑥</m:t>
                    </m:r>
                    <m:r>
                      <a:rPr lang="en-US" sz="1400" b="0" i="1" smtClean="0">
                        <a:ln w="0"/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→</m:t>
                    </m:r>
                    <m:r>
                      <a:rPr lang="en-US" sz="1400" b="0" i="1" smtClean="0">
                        <a:ln w="0"/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𝑦</m:t>
                    </m:r>
                  </m:oMath>
                </a14:m>
                <a:r>
                  <a:rPr lang="en-US" sz="1400" dirty="0" smtClean="0">
                    <a:ln w="0"/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)</a:t>
                </a:r>
                <a:endParaRPr lang="en-US" sz="1400" dirty="0">
                  <a:ln w="0"/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>
          <p:sp>
            <p:nvSpPr>
              <p:cNvPr id="43" name="Rectangle 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0126" y="5555709"/>
                <a:ext cx="1151748" cy="49542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 w="19050">
                <a:solidFill>
                  <a:srgbClr val="BD8F9C"/>
                </a:solidFill>
                <a:tailEnd type="stealth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74253839-2844-4007-87DB-061F6F280A0B}"/>
              </a:ext>
            </a:extLst>
          </p:cNvPr>
          <p:cNvCxnSpPr>
            <a:cxnSpLocks/>
            <a:stCxn id="33" idx="1"/>
            <a:endCxn id="43" idx="3"/>
          </p:cNvCxnSpPr>
          <p:nvPr/>
        </p:nvCxnSpPr>
        <p:spPr>
          <a:xfrm flipH="1">
            <a:off x="6671874" y="5803422"/>
            <a:ext cx="543653" cy="0"/>
          </a:xfrm>
          <a:prstGeom prst="straightConnector1">
            <a:avLst/>
          </a:prstGeom>
          <a:ln w="25400">
            <a:solidFill>
              <a:srgbClr val="699C9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DC00AEFF-B3C9-4F5C-AE95-731F9B0E74E1}"/>
              </a:ext>
            </a:extLst>
          </p:cNvPr>
          <p:cNvCxnSpPr>
            <a:cxnSpLocks/>
            <a:stCxn id="16" idx="3"/>
            <a:endCxn id="43" idx="0"/>
          </p:cNvCxnSpPr>
          <p:nvPr/>
        </p:nvCxnSpPr>
        <p:spPr>
          <a:xfrm>
            <a:off x="5111920" y="2415900"/>
            <a:ext cx="984080" cy="3139809"/>
          </a:xfrm>
          <a:prstGeom prst="straightConnector1">
            <a:avLst/>
          </a:prstGeom>
          <a:ln w="25400">
            <a:solidFill>
              <a:srgbClr val="BD8F9C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74253839-2844-4007-87DB-061F6F280A0B}"/>
              </a:ext>
            </a:extLst>
          </p:cNvPr>
          <p:cNvCxnSpPr>
            <a:cxnSpLocks/>
            <a:stCxn id="33" idx="1"/>
            <a:endCxn id="24" idx="2"/>
          </p:cNvCxnSpPr>
          <p:nvPr/>
        </p:nvCxnSpPr>
        <p:spPr>
          <a:xfrm flipH="1" flipV="1">
            <a:off x="6228145" y="2663612"/>
            <a:ext cx="987382" cy="3139810"/>
          </a:xfrm>
          <a:prstGeom prst="straightConnector1">
            <a:avLst/>
          </a:prstGeom>
          <a:ln w="25400">
            <a:solidFill>
              <a:srgbClr val="699C9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6249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SMT as Posterior 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Regularization (M-steps)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9309AD0-771B-4D7A-B3DF-FE1C28B2ADBA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0" y="0"/>
          <a:ext cx="12192000" cy="3362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3572353812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640428631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823644170"/>
                    </a:ext>
                  </a:extLst>
                </a:gridCol>
                <a:gridCol w="2747228">
                  <a:extLst>
                    <a:ext uri="{9D8B030D-6E8A-4147-A177-3AD203B41FA5}">
                      <a16:colId xmlns:a16="http://schemas.microsoft.com/office/drawing/2014/main" val="3517466769"/>
                    </a:ext>
                  </a:extLst>
                </a:gridCol>
                <a:gridCol w="2129572">
                  <a:extLst>
                    <a:ext uri="{9D8B030D-6E8A-4147-A177-3AD203B41FA5}">
                      <a16:colId xmlns:a16="http://schemas.microsoft.com/office/drawing/2014/main" val="250519142"/>
                    </a:ext>
                  </a:extLst>
                </a:gridCol>
              </a:tblGrid>
              <a:tr h="33624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latin typeface="+mj-lt"/>
                        </a:rPr>
                        <a:t>NMT</a:t>
                      </a:r>
                      <a:r>
                        <a:rPr lang="en-US" sz="1600" baseline="0" dirty="0" smtClean="0">
                          <a:latin typeface="+mj-lt"/>
                        </a:rPr>
                        <a:t> </a:t>
                      </a:r>
                      <a:r>
                        <a:rPr lang="en-US" sz="1600" dirty="0" smtClean="0">
                          <a:latin typeface="+mj-lt"/>
                        </a:rPr>
                        <a:t>Overview</a:t>
                      </a:r>
                      <a:endParaRPr lang="en-US" sz="1600" dirty="0">
                        <a:latin typeface="+mj-lt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Iterative Back-Translation </a:t>
                      </a:r>
                      <a:endParaRPr lang="en-US" sz="1600" dirty="0">
                        <a:latin typeface="+mj-lt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Agreement Regularization </a:t>
                      </a:r>
                      <a:endParaRPr lang="en-US" sz="1600" dirty="0">
                        <a:latin typeface="+mj-lt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SMT as Posterior Regularization </a:t>
                      </a:r>
                      <a:endParaRPr lang="en-US" sz="1600" dirty="0">
                        <a:latin typeface="+mj-lt"/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Summary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9873791"/>
                  </a:ext>
                </a:extLst>
              </a:tr>
            </a:tbl>
          </a:graphicData>
        </a:graphic>
      </p:graphicFrame>
      <p:grpSp>
        <p:nvGrpSpPr>
          <p:cNvPr id="6" name="Group 5">
            <a:extLst>
              <a:ext uri="{FF2B5EF4-FFF2-40B4-BE49-F238E27FC236}">
                <a16:creationId xmlns:a16="http://schemas.microsoft.com/office/drawing/2014/main" id="{6533C071-FA14-442E-B692-DE85CCD050F5}"/>
              </a:ext>
            </a:extLst>
          </p:cNvPr>
          <p:cNvGrpSpPr/>
          <p:nvPr/>
        </p:nvGrpSpPr>
        <p:grpSpPr>
          <a:xfrm>
            <a:off x="1020213" y="2111052"/>
            <a:ext cx="1910227" cy="615873"/>
            <a:chOff x="1549357" y="3369535"/>
            <a:chExt cx="1910227" cy="615873"/>
          </a:xfrm>
        </p:grpSpPr>
        <p:sp>
          <p:nvSpPr>
            <p:cNvPr id="7" name="Rounded Rectangle 55 2 1">
              <a:extLst>
                <a:ext uri="{FF2B5EF4-FFF2-40B4-BE49-F238E27FC236}">
                  <a16:creationId xmlns:a16="http://schemas.microsoft.com/office/drawing/2014/main" id="{C6B078B4-7CC7-4864-8CCA-F466894B35B7}"/>
                </a:ext>
              </a:extLst>
            </p:cNvPr>
            <p:cNvSpPr/>
            <p:nvPr/>
          </p:nvSpPr>
          <p:spPr>
            <a:xfrm>
              <a:off x="1549357" y="3369535"/>
              <a:ext cx="1910227" cy="596352"/>
            </a:xfrm>
            <a:prstGeom prst="roundRect">
              <a:avLst/>
            </a:prstGeom>
            <a:noFill/>
            <a:ln w="25400">
              <a:solidFill>
                <a:srgbClr val="BD8F9C"/>
              </a:solidFill>
              <a:prstDash val="dash"/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Calibri Light" panose="020F0302020204030204" pitchFamily="34" charset="0"/>
                </a:rPr>
                <a:t>Target Data</a:t>
              </a:r>
            </a:p>
            <a:p>
              <a:pPr algn="ctr"/>
              <a:endParaRPr lang="en-US" dirty="0">
                <a:solidFill>
                  <a:schemeClr val="tx1"/>
                </a:solidFill>
                <a:latin typeface="Calibri Light" panose="020F0302020204030204" pitchFamily="34" charset="0"/>
              </a:endParaRP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8877EB5C-90E5-4BA0-B32D-9E65C9FB36FB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11523" y="3665368"/>
              <a:ext cx="585893" cy="320040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5A66F9E1-674C-40F4-BB33-E8280631FEED}"/>
              </a:ext>
            </a:extLst>
          </p:cNvPr>
          <p:cNvGrpSpPr/>
          <p:nvPr/>
        </p:nvGrpSpPr>
        <p:grpSpPr>
          <a:xfrm>
            <a:off x="9521700" y="5505246"/>
            <a:ext cx="1910227" cy="596352"/>
            <a:chOff x="1590527" y="3330964"/>
            <a:chExt cx="1910227" cy="596352"/>
          </a:xfrm>
        </p:grpSpPr>
        <p:sp>
          <p:nvSpPr>
            <p:cNvPr id="10" name="Rounded Rectangle 55 2 2">
              <a:extLst>
                <a:ext uri="{FF2B5EF4-FFF2-40B4-BE49-F238E27FC236}">
                  <a16:creationId xmlns:a16="http://schemas.microsoft.com/office/drawing/2014/main" id="{1709CF0B-3DCA-41C5-9D61-F19F5C04A93C}"/>
                </a:ext>
              </a:extLst>
            </p:cNvPr>
            <p:cNvSpPr/>
            <p:nvPr/>
          </p:nvSpPr>
          <p:spPr>
            <a:xfrm>
              <a:off x="1590527" y="3330964"/>
              <a:ext cx="1910227" cy="596352"/>
            </a:xfrm>
            <a:prstGeom prst="roundRect">
              <a:avLst/>
            </a:prstGeom>
            <a:noFill/>
            <a:ln w="25400">
              <a:solidFill>
                <a:srgbClr val="699C93"/>
              </a:solidFill>
              <a:prstDash val="dash"/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Calibri Light" panose="020F0302020204030204" pitchFamily="34" charset="0"/>
                </a:rPr>
                <a:t>Source Data</a:t>
              </a:r>
            </a:p>
            <a:p>
              <a:pPr algn="ctr"/>
              <a:endParaRPr lang="en-US" dirty="0">
                <a:solidFill>
                  <a:schemeClr val="tx1"/>
                </a:solidFill>
                <a:latin typeface="Calibri Light" panose="020F0302020204030204" pitchFamily="34" charset="0"/>
              </a:endParaRP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0AA1754-CFA1-4C82-A4D7-4FA7A9748753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94591" y="3578177"/>
              <a:ext cx="619760" cy="320040"/>
            </a:xfrm>
            <a:prstGeom prst="rect">
              <a:avLst/>
            </a:prstGeom>
          </p:spPr>
        </p:pic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Rectangle 11"/>
              <p:cNvSpPr/>
              <p:nvPr/>
            </p:nvSpPr>
            <p:spPr>
              <a:xfrm>
                <a:off x="9838050" y="3837626"/>
                <a:ext cx="1277526" cy="495425"/>
              </a:xfrm>
              <a:prstGeom prst="rect">
                <a:avLst/>
              </a:prstGeom>
              <a:solidFill>
                <a:srgbClr val="BD8F9C"/>
              </a:solidFill>
              <a:ln w="19050">
                <a:solidFill>
                  <a:srgbClr val="BD8F9C"/>
                </a:solidFill>
                <a:tailEnd type="stealt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400" b="0" i="1" smtClean="0">
                        <a:ln w="0"/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NMT</m:t>
                    </m:r>
                  </m:oMath>
                </a14:m>
                <a:r>
                  <a:rPr lang="en-US" sz="1400" dirty="0" smtClean="0">
                    <a:ln w="0"/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n w="0"/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𝑥</m:t>
                    </m:r>
                    <m:r>
                      <a:rPr lang="en-US" sz="1400" b="0" i="1" smtClean="0">
                        <a:ln w="0"/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→</m:t>
                    </m:r>
                    <m:r>
                      <a:rPr lang="en-US" sz="1400" b="0" i="1" smtClean="0">
                        <a:ln w="0"/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𝑦</m:t>
                    </m:r>
                  </m:oMath>
                </a14:m>
                <a:r>
                  <a:rPr lang="en-US" sz="1400" dirty="0" smtClean="0">
                    <a:ln w="0"/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)</a:t>
                </a:r>
                <a:endParaRPr lang="en-US" sz="1400" dirty="0">
                  <a:ln w="0"/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8050" y="3837626"/>
                <a:ext cx="1277526" cy="49542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19050">
                <a:solidFill>
                  <a:srgbClr val="BD8F9C"/>
                </a:solidFill>
                <a:tailEnd type="stealth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Rectangle 12"/>
              <p:cNvSpPr/>
              <p:nvPr/>
            </p:nvSpPr>
            <p:spPr>
              <a:xfrm>
                <a:off x="1336562" y="3837626"/>
                <a:ext cx="1277526" cy="495425"/>
              </a:xfrm>
              <a:prstGeom prst="rect">
                <a:avLst/>
              </a:prstGeom>
              <a:solidFill>
                <a:srgbClr val="699C93"/>
              </a:solidFill>
              <a:ln w="19050">
                <a:solidFill>
                  <a:srgbClr val="699C93"/>
                </a:solidFill>
                <a:tailEnd type="stealt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400" b="0" i="1" smtClean="0">
                        <a:ln w="0"/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NMT</m:t>
                    </m:r>
                  </m:oMath>
                </a14:m>
                <a:r>
                  <a:rPr lang="en-US" sz="1400" dirty="0" smtClean="0">
                    <a:ln w="0"/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n w="0"/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𝑦</m:t>
                    </m:r>
                    <m:r>
                      <a:rPr lang="en-US" sz="1400" b="0" i="1" smtClean="0">
                        <a:ln w="0"/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→</m:t>
                    </m:r>
                    <m:r>
                      <a:rPr lang="en-US" sz="1400" b="0" i="1" smtClean="0">
                        <a:ln w="0"/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𝑥</m:t>
                    </m:r>
                  </m:oMath>
                </a14:m>
                <a:r>
                  <a:rPr lang="en-US" sz="1400" dirty="0" smtClean="0">
                    <a:ln w="0"/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)</a:t>
                </a:r>
                <a:endParaRPr lang="en-US" sz="1400" dirty="0">
                  <a:ln w="0"/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6562" y="3837626"/>
                <a:ext cx="1277526" cy="49542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19050">
                <a:solidFill>
                  <a:srgbClr val="699C93"/>
                </a:solidFill>
                <a:tailEnd type="stealth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94A68572-196E-445D-97F1-644289AFD8C2}"/>
              </a:ext>
            </a:extLst>
          </p:cNvPr>
          <p:cNvGrpSpPr/>
          <p:nvPr/>
        </p:nvGrpSpPr>
        <p:grpSpPr>
          <a:xfrm>
            <a:off x="3164009" y="2111052"/>
            <a:ext cx="1947911" cy="615873"/>
            <a:chOff x="3938620" y="3798376"/>
            <a:chExt cx="1947911" cy="602394"/>
          </a:xfrm>
        </p:grpSpPr>
        <p:sp>
          <p:nvSpPr>
            <p:cNvPr id="15" name="Rounded Rectangle 55 1 1">
              <a:extLst>
                <a:ext uri="{FF2B5EF4-FFF2-40B4-BE49-F238E27FC236}">
                  <a16:creationId xmlns:a16="http://schemas.microsoft.com/office/drawing/2014/main" id="{DE5B7944-A642-455C-97B1-1CB880D83364}"/>
                </a:ext>
              </a:extLst>
            </p:cNvPr>
            <p:cNvSpPr/>
            <p:nvPr/>
          </p:nvSpPr>
          <p:spPr>
            <a:xfrm>
              <a:off x="3938620" y="3798376"/>
              <a:ext cx="1947911" cy="596352"/>
            </a:xfrm>
            <a:prstGeom prst="roundRect">
              <a:avLst/>
            </a:prstGeom>
            <a:noFill/>
            <a:ln w="25400">
              <a:solidFill>
                <a:srgbClr val="BD8F9C"/>
              </a:solidFill>
              <a:prstDash val="dash"/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  <a:latin typeface="Calibri Light" panose="020F0302020204030204" pitchFamily="34" charset="0"/>
                </a:rPr>
                <a:t>Noisy</a:t>
              </a:r>
              <a:r>
                <a:rPr lang="en-US" dirty="0" smtClean="0">
                  <a:solidFill>
                    <a:schemeClr val="tx1"/>
                  </a:solidFill>
                  <a:latin typeface="Calibri Light" panose="020F0302020204030204" pitchFamily="34" charset="0"/>
                </a:rPr>
                <a:t> Pseudo </a:t>
              </a:r>
              <a:r>
                <a:rPr lang="en-US" dirty="0">
                  <a:solidFill>
                    <a:schemeClr val="tx1"/>
                  </a:solidFill>
                  <a:latin typeface="Calibri Light" panose="020F0302020204030204" pitchFamily="34" charset="0"/>
                </a:rPr>
                <a:t>Data</a:t>
              </a:r>
            </a:p>
            <a:p>
              <a:pPr algn="ctr"/>
              <a:endParaRPr lang="en-US" dirty="0">
                <a:solidFill>
                  <a:schemeClr val="tx1"/>
                </a:solidFill>
                <a:latin typeface="Calibri Light" panose="020F0302020204030204" pitchFamily="34" charset="0"/>
              </a:endParaRP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0FD716E4-F2C9-4D2B-80DF-EBC62708362F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78971" y="4080730"/>
              <a:ext cx="975946" cy="320040"/>
            </a:xfrm>
            <a:prstGeom prst="rect">
              <a:avLst/>
            </a:prstGeom>
          </p:spPr>
        </p:pic>
      </p:grp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C00AEFF-B3C9-4F5C-AE95-731F9B0E74E1}"/>
              </a:ext>
            </a:extLst>
          </p:cNvPr>
          <p:cNvCxnSpPr>
            <a:cxnSpLocks/>
            <a:stCxn id="8" idx="2"/>
            <a:endCxn id="13" idx="0"/>
          </p:cNvCxnSpPr>
          <p:nvPr/>
        </p:nvCxnSpPr>
        <p:spPr>
          <a:xfrm flipH="1">
            <a:off x="1975325" y="2726925"/>
            <a:ext cx="1" cy="1110701"/>
          </a:xfrm>
          <a:prstGeom prst="straightConnector1">
            <a:avLst/>
          </a:prstGeom>
          <a:ln w="25400">
            <a:solidFill>
              <a:srgbClr val="BD8F9C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C00AEFF-B3C9-4F5C-AE95-731F9B0E74E1}"/>
              </a:ext>
            </a:extLst>
          </p:cNvPr>
          <p:cNvCxnSpPr>
            <a:cxnSpLocks/>
            <a:stCxn id="13" idx="3"/>
            <a:endCxn id="16" idx="2"/>
          </p:cNvCxnSpPr>
          <p:nvPr/>
        </p:nvCxnSpPr>
        <p:spPr>
          <a:xfrm flipV="1">
            <a:off x="2614088" y="2726925"/>
            <a:ext cx="1578245" cy="1358414"/>
          </a:xfrm>
          <a:prstGeom prst="straightConnector1">
            <a:avLst/>
          </a:prstGeom>
          <a:ln w="25400">
            <a:solidFill>
              <a:srgbClr val="BD8F9C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BAA630B6-126D-4BB5-91B5-90CCD3740B20}"/>
              </a:ext>
            </a:extLst>
          </p:cNvPr>
          <p:cNvSpPr txBox="1"/>
          <p:nvPr/>
        </p:nvSpPr>
        <p:spPr>
          <a:xfrm rot="19274621">
            <a:off x="2673991" y="3093469"/>
            <a:ext cx="1157720" cy="3198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alibri Light" panose="020F0302020204030204" pitchFamily="34" charset="0"/>
              </a:rPr>
              <a:t>Sampling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Rectangle 19"/>
              <p:cNvSpPr/>
              <p:nvPr/>
            </p:nvSpPr>
            <p:spPr>
              <a:xfrm>
                <a:off x="5652271" y="2168187"/>
                <a:ext cx="1151748" cy="495425"/>
              </a:xfrm>
              <a:prstGeom prst="rect">
                <a:avLst/>
              </a:prstGeom>
              <a:solidFill>
                <a:srgbClr val="699C93"/>
              </a:solidFill>
              <a:ln>
                <a:solidFill>
                  <a:srgbClr val="699C9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400" b="0" i="1" smtClean="0">
                        <a:ln w="0"/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SMT</m:t>
                    </m:r>
                  </m:oMath>
                </a14:m>
                <a:r>
                  <a:rPr lang="en-US" sz="1400" dirty="0" smtClean="0">
                    <a:ln w="0"/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n w="0"/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𝑦</m:t>
                    </m:r>
                    <m:r>
                      <a:rPr lang="en-US" sz="1400" b="0" i="1" smtClean="0">
                        <a:ln w="0"/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→</m:t>
                    </m:r>
                    <m:r>
                      <a:rPr lang="en-US" sz="1400" b="0" i="1" smtClean="0">
                        <a:ln w="0"/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𝑥</m:t>
                    </m:r>
                  </m:oMath>
                </a14:m>
                <a:r>
                  <a:rPr lang="en-US" sz="1400" dirty="0" smtClean="0">
                    <a:ln w="0"/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)</a:t>
                </a:r>
                <a:endParaRPr lang="en-US" sz="1400" dirty="0">
                  <a:ln w="0"/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2271" y="2168187"/>
                <a:ext cx="1151748" cy="49542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solidFill>
                  <a:srgbClr val="699C93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C00AEFF-B3C9-4F5C-AE95-731F9B0E74E1}"/>
              </a:ext>
            </a:extLst>
          </p:cNvPr>
          <p:cNvCxnSpPr>
            <a:cxnSpLocks/>
            <a:stCxn id="15" idx="3"/>
            <a:endCxn id="20" idx="1"/>
          </p:cNvCxnSpPr>
          <p:nvPr/>
        </p:nvCxnSpPr>
        <p:spPr>
          <a:xfrm>
            <a:off x="5111920" y="2415900"/>
            <a:ext cx="540351" cy="0"/>
          </a:xfrm>
          <a:prstGeom prst="straightConnector1">
            <a:avLst/>
          </a:prstGeom>
          <a:ln w="25400">
            <a:solidFill>
              <a:srgbClr val="BD8F9C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ounded Rectangle 55 1 2">
            <a:extLst>
              <a:ext uri="{FF2B5EF4-FFF2-40B4-BE49-F238E27FC236}">
                <a16:creationId xmlns:a16="http://schemas.microsoft.com/office/drawing/2014/main" id="{B23CFCB7-9F9C-4CF4-8940-6934E0CD5563}"/>
              </a:ext>
            </a:extLst>
          </p:cNvPr>
          <p:cNvSpPr/>
          <p:nvPr/>
        </p:nvSpPr>
        <p:spPr>
          <a:xfrm>
            <a:off x="7215527" y="5505246"/>
            <a:ext cx="1942753" cy="596352"/>
          </a:xfrm>
          <a:prstGeom prst="roundRect">
            <a:avLst/>
          </a:prstGeom>
          <a:noFill/>
          <a:ln w="25400">
            <a:solidFill>
              <a:srgbClr val="699C93"/>
            </a:solidFill>
            <a:prstDash val="dash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  <a:latin typeface="Calibri Light" panose="020F0302020204030204" pitchFamily="34" charset="0"/>
              </a:rPr>
              <a:t>Noisy</a:t>
            </a:r>
            <a:r>
              <a:rPr lang="en-US" dirty="0" smtClean="0">
                <a:solidFill>
                  <a:schemeClr val="tx1"/>
                </a:solidFill>
                <a:latin typeface="Calibri Light" panose="020F0302020204030204" pitchFamily="34" charset="0"/>
              </a:rPr>
              <a:t> Pseudo </a:t>
            </a:r>
            <a:r>
              <a:rPr lang="en-US" dirty="0">
                <a:solidFill>
                  <a:schemeClr val="tx1"/>
                </a:solidFill>
                <a:latin typeface="Calibri Light" panose="020F0302020204030204" pitchFamily="34" charset="0"/>
              </a:rPr>
              <a:t>Data</a:t>
            </a:r>
          </a:p>
          <a:p>
            <a:pPr algn="ctr"/>
            <a:endParaRPr lang="en-US" dirty="0">
              <a:solidFill>
                <a:schemeClr val="tx1"/>
              </a:solidFill>
              <a:latin typeface="Calibri Light" panose="020F0302020204030204" pitchFamily="34" charset="0"/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4253839-2844-4007-87DB-061F6F280A0B}"/>
              </a:ext>
            </a:extLst>
          </p:cNvPr>
          <p:cNvCxnSpPr>
            <a:cxnSpLocks/>
            <a:stCxn id="10" idx="0"/>
            <a:endCxn id="12" idx="2"/>
          </p:cNvCxnSpPr>
          <p:nvPr/>
        </p:nvCxnSpPr>
        <p:spPr>
          <a:xfrm flipH="1" flipV="1">
            <a:off x="10476813" y="4333051"/>
            <a:ext cx="1" cy="1172195"/>
          </a:xfrm>
          <a:prstGeom prst="straightConnector1">
            <a:avLst/>
          </a:prstGeom>
          <a:ln w="25400">
            <a:solidFill>
              <a:srgbClr val="699C9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4253839-2844-4007-87DB-061F6F280A0B}"/>
              </a:ext>
            </a:extLst>
          </p:cNvPr>
          <p:cNvCxnSpPr>
            <a:cxnSpLocks/>
            <a:stCxn id="12" idx="1"/>
            <a:endCxn id="23" idx="0"/>
          </p:cNvCxnSpPr>
          <p:nvPr/>
        </p:nvCxnSpPr>
        <p:spPr>
          <a:xfrm flipH="1">
            <a:off x="8186904" y="4085339"/>
            <a:ext cx="1651146" cy="1419907"/>
          </a:xfrm>
          <a:prstGeom prst="straightConnector1">
            <a:avLst/>
          </a:prstGeom>
          <a:ln w="25400">
            <a:solidFill>
              <a:srgbClr val="699C9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34C22917-555E-477C-B9A9-2E421FD9C455}"/>
              </a:ext>
            </a:extLst>
          </p:cNvPr>
          <p:cNvSpPr txBox="1"/>
          <p:nvPr/>
        </p:nvSpPr>
        <p:spPr>
          <a:xfrm rot="19161791">
            <a:off x="8344781" y="4417485"/>
            <a:ext cx="1157720" cy="3198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alibri Light" panose="020F0302020204030204" pitchFamily="34" charset="0"/>
              </a:rPr>
              <a:t>Sampling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8" name="Rectangle 27"/>
              <p:cNvSpPr/>
              <p:nvPr/>
            </p:nvSpPr>
            <p:spPr>
              <a:xfrm>
                <a:off x="5520126" y="5555709"/>
                <a:ext cx="1151748" cy="495425"/>
              </a:xfrm>
              <a:prstGeom prst="rect">
                <a:avLst/>
              </a:prstGeom>
              <a:solidFill>
                <a:srgbClr val="BD8F9C"/>
              </a:solidFill>
              <a:ln w="19050">
                <a:solidFill>
                  <a:srgbClr val="BD8F9C"/>
                </a:solidFill>
                <a:tailEnd type="stealt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400" b="0" i="1" smtClean="0">
                        <a:ln w="0"/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SMT</m:t>
                    </m:r>
                  </m:oMath>
                </a14:m>
                <a:r>
                  <a:rPr lang="en-US" sz="1400" dirty="0" smtClean="0">
                    <a:ln w="0"/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n w="0"/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𝑥</m:t>
                    </m:r>
                    <m:r>
                      <a:rPr lang="en-US" sz="1400" b="0" i="1" smtClean="0">
                        <a:ln w="0"/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→</m:t>
                    </m:r>
                    <m:r>
                      <a:rPr lang="en-US" sz="1400" b="0" i="1" smtClean="0">
                        <a:ln w="0"/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𝑦</m:t>
                    </m:r>
                  </m:oMath>
                </a14:m>
                <a:r>
                  <a:rPr lang="en-US" sz="1400" dirty="0" smtClean="0">
                    <a:ln w="0"/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)</a:t>
                </a:r>
                <a:endParaRPr lang="en-US" sz="1400" dirty="0">
                  <a:ln w="0"/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>
          <p:sp>
            <p:nvSpPr>
              <p:cNvPr id="28" name="Rectangle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0126" y="5555709"/>
                <a:ext cx="1151748" cy="49542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 w="19050">
                <a:solidFill>
                  <a:srgbClr val="BD8F9C"/>
                </a:solidFill>
                <a:tailEnd type="stealth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4253839-2844-4007-87DB-061F6F280A0B}"/>
              </a:ext>
            </a:extLst>
          </p:cNvPr>
          <p:cNvCxnSpPr>
            <a:cxnSpLocks/>
            <a:stCxn id="23" idx="1"/>
            <a:endCxn id="28" idx="3"/>
          </p:cNvCxnSpPr>
          <p:nvPr/>
        </p:nvCxnSpPr>
        <p:spPr>
          <a:xfrm flipH="1">
            <a:off x="6671874" y="5803422"/>
            <a:ext cx="543653" cy="0"/>
          </a:xfrm>
          <a:prstGeom prst="straightConnector1">
            <a:avLst/>
          </a:prstGeom>
          <a:ln w="25400">
            <a:solidFill>
              <a:srgbClr val="699C9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ounded Rectangle 55 1 1">
            <a:extLst>
              <a:ext uri="{FF2B5EF4-FFF2-40B4-BE49-F238E27FC236}">
                <a16:creationId xmlns:a16="http://schemas.microsoft.com/office/drawing/2014/main" id="{DE5B7944-A642-455C-97B1-1CB880D83364}"/>
              </a:ext>
            </a:extLst>
          </p:cNvPr>
          <p:cNvSpPr/>
          <p:nvPr/>
        </p:nvSpPr>
        <p:spPr>
          <a:xfrm>
            <a:off x="7344370" y="2115021"/>
            <a:ext cx="2309390" cy="609696"/>
          </a:xfrm>
          <a:prstGeom prst="roundRect">
            <a:avLst/>
          </a:prstGeom>
          <a:noFill/>
          <a:ln w="25400">
            <a:solidFill>
              <a:srgbClr val="BD8F9C"/>
            </a:solidFill>
            <a:prstDash val="dash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 smtClean="0">
                <a:solidFill>
                  <a:schemeClr val="tx1"/>
                </a:solidFill>
                <a:latin typeface="Calibri Light" panose="020F0302020204030204" pitchFamily="34" charset="0"/>
              </a:rPr>
              <a:t>Denoised</a:t>
            </a:r>
            <a:r>
              <a:rPr lang="en-US" dirty="0" smtClean="0">
                <a:solidFill>
                  <a:schemeClr val="tx1"/>
                </a:solidFill>
                <a:latin typeface="Calibri Light" panose="020F0302020204030204" pitchFamily="34" charset="0"/>
              </a:rPr>
              <a:t> Pseudo </a:t>
            </a:r>
            <a:r>
              <a:rPr lang="en-US" dirty="0">
                <a:solidFill>
                  <a:schemeClr val="tx1"/>
                </a:solidFill>
                <a:latin typeface="Calibri Light" panose="020F0302020204030204" pitchFamily="34" charset="0"/>
              </a:rPr>
              <a:t>Data</a:t>
            </a:r>
          </a:p>
          <a:p>
            <a:pPr algn="ctr"/>
            <a:endParaRPr lang="en-US" dirty="0">
              <a:solidFill>
                <a:schemeClr val="tx1"/>
              </a:solidFill>
              <a:latin typeface="Calibri Light" panose="020F0302020204030204" pitchFamily="34" charset="0"/>
            </a:endParaRP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C00AEFF-B3C9-4F5C-AE95-731F9B0E74E1}"/>
              </a:ext>
            </a:extLst>
          </p:cNvPr>
          <p:cNvCxnSpPr>
            <a:cxnSpLocks/>
            <a:stCxn id="20" idx="3"/>
            <a:endCxn id="33" idx="1"/>
          </p:cNvCxnSpPr>
          <p:nvPr/>
        </p:nvCxnSpPr>
        <p:spPr>
          <a:xfrm>
            <a:off x="6804019" y="2415900"/>
            <a:ext cx="540351" cy="3968"/>
          </a:xfrm>
          <a:prstGeom prst="straightConnector1">
            <a:avLst/>
          </a:prstGeom>
          <a:ln w="25400">
            <a:solidFill>
              <a:srgbClr val="BD8F9C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Elbow Connector 36"/>
          <p:cNvCxnSpPr>
            <a:stCxn id="7" idx="0"/>
            <a:endCxn id="20" idx="0"/>
          </p:cNvCxnSpPr>
          <p:nvPr/>
        </p:nvCxnSpPr>
        <p:spPr>
          <a:xfrm rot="16200000" flipH="1">
            <a:off x="4073168" y="13210"/>
            <a:ext cx="57135" cy="4252818"/>
          </a:xfrm>
          <a:prstGeom prst="bentConnector3">
            <a:avLst>
              <a:gd name="adj1" fmla="val -400105"/>
            </a:avLst>
          </a:prstGeom>
          <a:ln w="28575">
            <a:solidFill>
              <a:srgbClr val="BD8F9C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ounded Rectangle 55 1 2">
            <a:extLst>
              <a:ext uri="{FF2B5EF4-FFF2-40B4-BE49-F238E27FC236}">
                <a16:creationId xmlns:a16="http://schemas.microsoft.com/office/drawing/2014/main" id="{B23CFCB7-9F9C-4CF4-8940-6934E0CD5563}"/>
              </a:ext>
            </a:extLst>
          </p:cNvPr>
          <p:cNvSpPr/>
          <p:nvPr/>
        </p:nvSpPr>
        <p:spPr>
          <a:xfrm>
            <a:off x="2582856" y="5505246"/>
            <a:ext cx="2298508" cy="596352"/>
          </a:xfrm>
          <a:prstGeom prst="roundRect">
            <a:avLst/>
          </a:prstGeom>
          <a:noFill/>
          <a:ln w="25400">
            <a:solidFill>
              <a:srgbClr val="699C93"/>
            </a:solidFill>
            <a:prstDash val="dash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 smtClean="0">
                <a:solidFill>
                  <a:schemeClr val="tx1"/>
                </a:solidFill>
                <a:latin typeface="Calibri Light" panose="020F0302020204030204" pitchFamily="34" charset="0"/>
              </a:rPr>
              <a:t>Denoised</a:t>
            </a:r>
            <a:r>
              <a:rPr lang="en-US" dirty="0" smtClean="0">
                <a:solidFill>
                  <a:schemeClr val="tx1"/>
                </a:solidFill>
                <a:latin typeface="Calibri Light" panose="020F0302020204030204" pitchFamily="34" charset="0"/>
              </a:rPr>
              <a:t> Pseudo </a:t>
            </a:r>
            <a:r>
              <a:rPr lang="en-US" dirty="0">
                <a:solidFill>
                  <a:schemeClr val="tx1"/>
                </a:solidFill>
                <a:latin typeface="Calibri Light" panose="020F0302020204030204" pitchFamily="34" charset="0"/>
              </a:rPr>
              <a:t>Data</a:t>
            </a:r>
          </a:p>
          <a:p>
            <a:pPr algn="ctr"/>
            <a:endParaRPr lang="en-US" dirty="0">
              <a:solidFill>
                <a:schemeClr val="tx1"/>
              </a:solidFill>
              <a:latin typeface="Calibri Light" panose="020F0302020204030204" pitchFamily="34" charset="0"/>
            </a:endParaRP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74253839-2844-4007-87DB-061F6F280A0B}"/>
              </a:ext>
            </a:extLst>
          </p:cNvPr>
          <p:cNvCxnSpPr>
            <a:cxnSpLocks/>
            <a:stCxn id="28" idx="1"/>
            <a:endCxn id="41" idx="3"/>
          </p:cNvCxnSpPr>
          <p:nvPr/>
        </p:nvCxnSpPr>
        <p:spPr>
          <a:xfrm flipH="1">
            <a:off x="4881364" y="5803422"/>
            <a:ext cx="638762" cy="0"/>
          </a:xfrm>
          <a:prstGeom prst="straightConnector1">
            <a:avLst/>
          </a:prstGeom>
          <a:ln w="25400">
            <a:solidFill>
              <a:srgbClr val="699C9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Elbow Connector 45"/>
          <p:cNvCxnSpPr>
            <a:stCxn id="10" idx="2"/>
            <a:endCxn id="28" idx="2"/>
          </p:cNvCxnSpPr>
          <p:nvPr/>
        </p:nvCxnSpPr>
        <p:spPr>
          <a:xfrm rot="5400000" flipH="1">
            <a:off x="8261175" y="3885959"/>
            <a:ext cx="50464" cy="4380814"/>
          </a:xfrm>
          <a:prstGeom prst="bentConnector3">
            <a:avLst>
              <a:gd name="adj1" fmla="val -452996"/>
            </a:avLst>
          </a:prstGeom>
          <a:ln w="28575">
            <a:solidFill>
              <a:srgbClr val="699C9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49">
            <a:extLst>
              <a:ext uri="{FF2B5EF4-FFF2-40B4-BE49-F238E27FC236}">
                <a16:creationId xmlns:a16="http://schemas.microsoft.com/office/drawing/2014/main" id="{0FD716E4-F2C9-4D2B-80DF-EBC62708362F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8067" y="2399724"/>
            <a:ext cx="975946" cy="327201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04DC143A-A396-4D8D-961F-2EBEEA443EB0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9180" y="5775274"/>
            <a:ext cx="1011058" cy="320040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04DC143A-A396-4D8D-961F-2EBEEA443EB0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6581" y="5775274"/>
            <a:ext cx="1011058" cy="320040"/>
          </a:xfrm>
          <a:prstGeom prst="rect">
            <a:avLst/>
          </a:prstGeom>
        </p:spPr>
      </p:pic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DC00AEFF-B3C9-4F5C-AE95-731F9B0E74E1}"/>
              </a:ext>
            </a:extLst>
          </p:cNvPr>
          <p:cNvCxnSpPr>
            <a:cxnSpLocks/>
            <a:stCxn id="33" idx="2"/>
            <a:endCxn id="12" idx="0"/>
          </p:cNvCxnSpPr>
          <p:nvPr/>
        </p:nvCxnSpPr>
        <p:spPr>
          <a:xfrm>
            <a:off x="8499065" y="2724717"/>
            <a:ext cx="1977748" cy="1112909"/>
          </a:xfrm>
          <a:prstGeom prst="straightConnector1">
            <a:avLst/>
          </a:prstGeom>
          <a:ln w="25400">
            <a:solidFill>
              <a:srgbClr val="BD8F9C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DC00AEFF-B3C9-4F5C-AE95-731F9B0E74E1}"/>
              </a:ext>
            </a:extLst>
          </p:cNvPr>
          <p:cNvCxnSpPr>
            <a:cxnSpLocks/>
            <a:stCxn id="16" idx="2"/>
            <a:endCxn id="12" idx="1"/>
          </p:cNvCxnSpPr>
          <p:nvPr/>
        </p:nvCxnSpPr>
        <p:spPr>
          <a:xfrm>
            <a:off x="4192333" y="2726925"/>
            <a:ext cx="5645717" cy="1358414"/>
          </a:xfrm>
          <a:prstGeom prst="straightConnector1">
            <a:avLst/>
          </a:prstGeom>
          <a:ln w="25400">
            <a:solidFill>
              <a:srgbClr val="BD8F9C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Oval 58">
            <a:extLst>
              <a:ext uri="{FF2B5EF4-FFF2-40B4-BE49-F238E27FC236}">
                <a16:creationId xmlns:a16="http://schemas.microsoft.com/office/drawing/2014/main" id="{1FBB74C0-FD2E-4DF5-81F0-7E98818452CB}"/>
              </a:ext>
            </a:extLst>
          </p:cNvPr>
          <p:cNvSpPr/>
          <p:nvPr/>
        </p:nvSpPr>
        <p:spPr>
          <a:xfrm>
            <a:off x="8380231" y="3581055"/>
            <a:ext cx="305762" cy="310896"/>
          </a:xfrm>
          <a:prstGeom prst="ellipse">
            <a:avLst/>
          </a:prstGeom>
          <a:solidFill>
            <a:srgbClr val="BD8F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74253839-2844-4007-87DB-061F6F280A0B}"/>
              </a:ext>
            </a:extLst>
          </p:cNvPr>
          <p:cNvCxnSpPr>
            <a:cxnSpLocks/>
            <a:stCxn id="41" idx="0"/>
            <a:endCxn id="13" idx="2"/>
          </p:cNvCxnSpPr>
          <p:nvPr/>
        </p:nvCxnSpPr>
        <p:spPr>
          <a:xfrm flipH="1" flipV="1">
            <a:off x="1975325" y="4333051"/>
            <a:ext cx="1756785" cy="1172195"/>
          </a:xfrm>
          <a:prstGeom prst="straightConnector1">
            <a:avLst/>
          </a:prstGeom>
          <a:ln w="25400">
            <a:solidFill>
              <a:srgbClr val="699C9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74253839-2844-4007-87DB-061F6F280A0B}"/>
              </a:ext>
            </a:extLst>
          </p:cNvPr>
          <p:cNvCxnSpPr>
            <a:cxnSpLocks/>
            <a:stCxn id="23" idx="0"/>
            <a:endCxn id="13" idx="3"/>
          </p:cNvCxnSpPr>
          <p:nvPr/>
        </p:nvCxnSpPr>
        <p:spPr>
          <a:xfrm flipH="1" flipV="1">
            <a:off x="2614088" y="4085339"/>
            <a:ext cx="5572816" cy="1419907"/>
          </a:xfrm>
          <a:prstGeom prst="straightConnector1">
            <a:avLst/>
          </a:prstGeom>
          <a:ln w="25400">
            <a:solidFill>
              <a:srgbClr val="699C9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Oval 67">
            <a:extLst>
              <a:ext uri="{FF2B5EF4-FFF2-40B4-BE49-F238E27FC236}">
                <a16:creationId xmlns:a16="http://schemas.microsoft.com/office/drawing/2014/main" id="{06EFFA72-C8C2-4FDA-A99B-71DF4490F8E8}"/>
              </a:ext>
            </a:extLst>
          </p:cNvPr>
          <p:cNvSpPr/>
          <p:nvPr/>
        </p:nvSpPr>
        <p:spPr>
          <a:xfrm>
            <a:off x="9532288" y="3215770"/>
            <a:ext cx="305762" cy="310896"/>
          </a:xfrm>
          <a:prstGeom prst="ellipse">
            <a:avLst/>
          </a:prstGeom>
          <a:solidFill>
            <a:srgbClr val="BD8F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ECFD47C7-46BC-4EEB-BD50-BC76DF734A2B}"/>
              </a:ext>
            </a:extLst>
          </p:cNvPr>
          <p:cNvSpPr/>
          <p:nvPr/>
        </p:nvSpPr>
        <p:spPr>
          <a:xfrm>
            <a:off x="3498595" y="4202835"/>
            <a:ext cx="305762" cy="310896"/>
          </a:xfrm>
          <a:prstGeom prst="ellipse">
            <a:avLst/>
          </a:prstGeom>
          <a:solidFill>
            <a:srgbClr val="699C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D3B06397-E590-4500-AD8F-1BDF12C6D6E6}"/>
              </a:ext>
            </a:extLst>
          </p:cNvPr>
          <p:cNvSpPr/>
          <p:nvPr/>
        </p:nvSpPr>
        <p:spPr>
          <a:xfrm>
            <a:off x="2548464" y="4670591"/>
            <a:ext cx="305762" cy="310896"/>
          </a:xfrm>
          <a:prstGeom prst="ellipse">
            <a:avLst/>
          </a:prstGeom>
          <a:solidFill>
            <a:srgbClr val="699C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BAA630B6-126D-4BB5-91B5-90CCD3740B20}"/>
              </a:ext>
            </a:extLst>
          </p:cNvPr>
          <p:cNvSpPr txBox="1"/>
          <p:nvPr/>
        </p:nvSpPr>
        <p:spPr>
          <a:xfrm>
            <a:off x="6495334" y="1754001"/>
            <a:ext cx="1157720" cy="3198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alibri Light" panose="020F0302020204030204" pitchFamily="34" charset="0"/>
              </a:rPr>
              <a:t>Sampling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34C22917-555E-477C-B9A9-2E421FD9C455}"/>
              </a:ext>
            </a:extLst>
          </p:cNvPr>
          <p:cNvSpPr txBox="1"/>
          <p:nvPr/>
        </p:nvSpPr>
        <p:spPr>
          <a:xfrm>
            <a:off x="4636248" y="6059123"/>
            <a:ext cx="1157720" cy="3198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alibri Light" panose="020F0302020204030204" pitchFamily="34" charset="0"/>
              </a:rPr>
              <a:t>Sampling</a:t>
            </a:r>
          </a:p>
        </p:txBody>
      </p:sp>
    </p:spTree>
    <p:extLst>
      <p:ext uri="{BB962C8B-B14F-4D97-AF65-F5344CB8AC3E}">
        <p14:creationId xmlns:p14="http://schemas.microsoft.com/office/powerpoint/2010/main" val="1929362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Experiment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Dataset</a:t>
            </a:r>
          </a:p>
          <a:p>
            <a:pPr lvl="1"/>
            <a:r>
              <a:rPr lang="en-US" sz="20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Monolingual </a:t>
            </a:r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data</a:t>
            </a:r>
            <a:r>
              <a:rPr lang="en-US" sz="20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: Following the setting in [</a:t>
            </a:r>
            <a:r>
              <a:rPr lang="en-US" sz="2000" dirty="0" err="1" smtClean="0">
                <a:latin typeface="Calibri Light" panose="020F0302020204030204" pitchFamily="34" charset="0"/>
                <a:cs typeface="Calibri Light" panose="020F0302020204030204" pitchFamily="34" charset="0"/>
              </a:rPr>
              <a:t>Lample</a:t>
            </a:r>
            <a:r>
              <a:rPr lang="en-US" sz="20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 et al. 2018], select </a:t>
            </a:r>
            <a:r>
              <a:rPr lang="en-US" altLang="zh-CN" sz="20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50</a:t>
            </a:r>
            <a:r>
              <a:rPr lang="en-US" sz="20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M English, French and German sentences in </a:t>
            </a:r>
            <a:r>
              <a:rPr lang="en-US" sz="2000" dirty="0" err="1" smtClean="0">
                <a:latin typeface="Calibri Light" panose="020F0302020204030204" pitchFamily="34" charset="0"/>
                <a:cs typeface="Calibri Light" panose="020F0302020204030204" pitchFamily="34" charset="0"/>
              </a:rPr>
              <a:t>NewsCrawl</a:t>
            </a:r>
            <a:endParaRPr lang="en-US" sz="2000" dirty="0" smtClean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lvl="1"/>
            <a:r>
              <a:rPr lang="en-US" sz="24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Test data</a:t>
            </a:r>
          </a:p>
          <a:p>
            <a:pPr lvl="2"/>
            <a:r>
              <a:rPr lang="en-US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English-French translation task: news-test 2014</a:t>
            </a:r>
          </a:p>
          <a:p>
            <a:pPr lvl="2"/>
            <a:r>
              <a:rPr lang="en-US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English-German translation task: news-test 2014 and 2016</a:t>
            </a:r>
          </a:p>
          <a:p>
            <a:r>
              <a:rPr lang="en-US" sz="24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Result</a:t>
            </a:r>
            <a:endParaRPr lang="en-US" sz="24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457200" lvl="1" indent="0">
              <a:buNone/>
            </a:pPr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9309AD0-771B-4D7A-B3DF-FE1C28B2ADBA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0" y="0"/>
          <a:ext cx="12192000" cy="3362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3572353812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640428631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823644170"/>
                    </a:ext>
                  </a:extLst>
                </a:gridCol>
                <a:gridCol w="2747228">
                  <a:extLst>
                    <a:ext uri="{9D8B030D-6E8A-4147-A177-3AD203B41FA5}">
                      <a16:colId xmlns:a16="http://schemas.microsoft.com/office/drawing/2014/main" val="3517466769"/>
                    </a:ext>
                  </a:extLst>
                </a:gridCol>
                <a:gridCol w="2129572">
                  <a:extLst>
                    <a:ext uri="{9D8B030D-6E8A-4147-A177-3AD203B41FA5}">
                      <a16:colId xmlns:a16="http://schemas.microsoft.com/office/drawing/2014/main" val="250519142"/>
                    </a:ext>
                  </a:extLst>
                </a:gridCol>
              </a:tblGrid>
              <a:tr h="33624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latin typeface="+mj-lt"/>
                        </a:rPr>
                        <a:t>NMT</a:t>
                      </a:r>
                      <a:r>
                        <a:rPr lang="en-US" sz="1600" baseline="0" dirty="0" smtClean="0">
                          <a:latin typeface="+mj-lt"/>
                        </a:rPr>
                        <a:t> </a:t>
                      </a:r>
                      <a:r>
                        <a:rPr lang="en-US" sz="1600" dirty="0" smtClean="0">
                          <a:latin typeface="+mj-lt"/>
                        </a:rPr>
                        <a:t>Overview</a:t>
                      </a:r>
                      <a:endParaRPr lang="en-US" sz="1600" dirty="0">
                        <a:latin typeface="+mj-lt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Iterative Back-Translation </a:t>
                      </a:r>
                      <a:endParaRPr lang="en-US" sz="1600" dirty="0">
                        <a:latin typeface="+mj-lt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Agreement Regularization </a:t>
                      </a:r>
                      <a:endParaRPr lang="en-US" sz="1600" dirty="0">
                        <a:latin typeface="+mj-lt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SMT as Posterior Regularization </a:t>
                      </a:r>
                      <a:endParaRPr lang="en-US" sz="1600" dirty="0">
                        <a:latin typeface="+mj-lt"/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Summary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9873791"/>
                  </a:ext>
                </a:extLst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3497" y="4064081"/>
            <a:ext cx="7361265" cy="2589033"/>
          </a:xfrm>
          <a:prstGeom prst="rect">
            <a:avLst/>
          </a:prstGeom>
        </p:spPr>
      </p:pic>
      <p:sp>
        <p:nvSpPr>
          <p:cNvPr id="6" name="Rounded Rectangular Callout 5"/>
          <p:cNvSpPr/>
          <p:nvPr/>
        </p:nvSpPr>
        <p:spPr>
          <a:xfrm>
            <a:off x="10000157" y="5082442"/>
            <a:ext cx="1822038" cy="888398"/>
          </a:xfrm>
          <a:prstGeom prst="wedgeRoundRectCallout">
            <a:avLst>
              <a:gd name="adj1" fmla="val -68919"/>
              <a:gd name="adj2" fmla="val 63963"/>
              <a:gd name="adj3" fmla="val 1666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ysClr val="windowText" lastClr="000000"/>
                </a:solidFill>
              </a:rPr>
              <a:t>Supervised  MT:</a:t>
            </a:r>
          </a:p>
          <a:p>
            <a:pPr algn="ctr"/>
            <a:r>
              <a:rPr lang="en-US" sz="1600" dirty="0" err="1">
                <a:solidFill>
                  <a:sysClr val="windowText" lastClr="000000"/>
                </a:solidFill>
              </a:rPr>
              <a:t>e</a:t>
            </a:r>
            <a:r>
              <a:rPr lang="en-US" sz="1600" dirty="0" err="1" smtClean="0">
                <a:solidFill>
                  <a:sysClr val="windowText" lastClr="000000"/>
                </a:solidFill>
              </a:rPr>
              <a:t>n-fr</a:t>
            </a:r>
            <a:r>
              <a:rPr lang="en-US" sz="1600" dirty="0" smtClean="0">
                <a:solidFill>
                  <a:sysClr val="windowText" lastClr="000000"/>
                </a:solidFill>
              </a:rPr>
              <a:t>: </a:t>
            </a:r>
            <a:r>
              <a:rPr lang="en-US" sz="1600" dirty="0" smtClean="0">
                <a:solidFill>
                  <a:srgbClr val="FF0000"/>
                </a:solidFill>
              </a:rPr>
              <a:t>41.8</a:t>
            </a:r>
          </a:p>
          <a:p>
            <a:pPr algn="ctr"/>
            <a:r>
              <a:rPr lang="en-US" sz="1600" dirty="0" err="1" smtClean="0">
                <a:solidFill>
                  <a:sysClr val="windowText" lastClr="000000"/>
                </a:solidFill>
              </a:rPr>
              <a:t>en</a:t>
            </a:r>
            <a:r>
              <a:rPr lang="en-US" sz="1600" dirty="0" smtClean="0">
                <a:solidFill>
                  <a:sysClr val="windowText" lastClr="000000"/>
                </a:solidFill>
              </a:rPr>
              <a:t>-de(2014): </a:t>
            </a:r>
            <a:r>
              <a:rPr lang="en-US" sz="1600" dirty="0" smtClean="0">
                <a:solidFill>
                  <a:srgbClr val="FF0000"/>
                </a:solidFill>
              </a:rPr>
              <a:t>28.4</a:t>
            </a:r>
            <a:endParaRPr lang="en-US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189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cs typeface="Calibri Light" panose="020F0302020204030204" pitchFamily="34" charset="0"/>
              </a:rPr>
              <a:t>Neural Machine Translation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9309AD0-771B-4D7A-B3DF-FE1C28B2AD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6841580"/>
              </p:ext>
            </p:extLst>
          </p:nvPr>
        </p:nvGraphicFramePr>
        <p:xfrm>
          <a:off x="0" y="0"/>
          <a:ext cx="12192000" cy="3362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3572353812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640428631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823644170"/>
                    </a:ext>
                  </a:extLst>
                </a:gridCol>
                <a:gridCol w="2747228">
                  <a:extLst>
                    <a:ext uri="{9D8B030D-6E8A-4147-A177-3AD203B41FA5}">
                      <a16:colId xmlns:a16="http://schemas.microsoft.com/office/drawing/2014/main" val="3517466769"/>
                    </a:ext>
                  </a:extLst>
                </a:gridCol>
                <a:gridCol w="2129572">
                  <a:extLst>
                    <a:ext uri="{9D8B030D-6E8A-4147-A177-3AD203B41FA5}">
                      <a16:colId xmlns:a16="http://schemas.microsoft.com/office/drawing/2014/main" val="250519142"/>
                    </a:ext>
                  </a:extLst>
                </a:gridCol>
              </a:tblGrid>
              <a:tr h="33624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latin typeface="+mj-lt"/>
                        </a:rPr>
                        <a:t>NMT</a:t>
                      </a:r>
                      <a:r>
                        <a:rPr lang="en-US" sz="1600" baseline="0" dirty="0" smtClean="0">
                          <a:latin typeface="+mj-lt"/>
                        </a:rPr>
                        <a:t> </a:t>
                      </a:r>
                      <a:r>
                        <a:rPr lang="en-US" sz="1600" dirty="0" smtClean="0">
                          <a:latin typeface="+mj-lt"/>
                        </a:rPr>
                        <a:t>Overview</a:t>
                      </a:r>
                      <a:endParaRPr lang="en-US" sz="1600" dirty="0">
                        <a:latin typeface="+mj-lt"/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Iterative Back-Translation </a:t>
                      </a:r>
                      <a:endParaRPr lang="en-US" sz="1600" dirty="0">
                        <a:latin typeface="+mj-lt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Agreement Regularization </a:t>
                      </a:r>
                      <a:endParaRPr lang="en-US" sz="1600" dirty="0">
                        <a:latin typeface="+mj-lt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SMT as Posterior Regularization </a:t>
                      </a:r>
                      <a:endParaRPr lang="en-US" sz="1600" dirty="0">
                        <a:latin typeface="+mj-lt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Summary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9873791"/>
                  </a:ext>
                </a:extLst>
              </a:tr>
            </a:tbl>
          </a:graphicData>
        </a:graphic>
      </p:graphicFrame>
      <p:grpSp>
        <p:nvGrpSpPr>
          <p:cNvPr id="6" name="Group 5"/>
          <p:cNvGrpSpPr/>
          <p:nvPr/>
        </p:nvGrpSpPr>
        <p:grpSpPr>
          <a:xfrm>
            <a:off x="2426949" y="1690775"/>
            <a:ext cx="7338102" cy="4368817"/>
            <a:chOff x="1195264" y="1859230"/>
            <a:chExt cx="7636483" cy="4464596"/>
          </a:xfrm>
        </p:grpSpPr>
        <p:sp>
          <p:nvSpPr>
            <p:cNvPr id="7" name="Rectangle 6"/>
            <p:cNvSpPr/>
            <p:nvPr/>
          </p:nvSpPr>
          <p:spPr>
            <a:xfrm>
              <a:off x="3016935" y="5168898"/>
              <a:ext cx="5610348" cy="870891"/>
            </a:xfrm>
            <a:prstGeom prst="rect">
              <a:avLst/>
            </a:prstGeom>
            <a:noFill/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6">
                    <a:lumMod val="75000"/>
                  </a:schemeClr>
                </a:solidFill>
                <a:latin typeface="Calibri Light" panose="020F0302020204030204" pitchFamily="34" charset="0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3084460" y="3215235"/>
              <a:ext cx="5617204" cy="478795"/>
            </a:xfrm>
            <a:prstGeom prst="rect">
              <a:avLst/>
            </a:prstGeom>
            <a:noFill/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5">
                    <a:lumMod val="75000"/>
                  </a:schemeClr>
                </a:solidFill>
                <a:latin typeface="Calibri Light" panose="020F0302020204030204" pitchFamily="34" charset="0"/>
              </a:endParaRPr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3084459" y="2225557"/>
              <a:ext cx="274320" cy="1367409"/>
              <a:chOff x="1907704" y="1614619"/>
              <a:chExt cx="274320" cy="1367409"/>
            </a:xfrm>
          </p:grpSpPr>
          <p:grpSp>
            <p:nvGrpSpPr>
              <p:cNvPr id="229" name="Group 228"/>
              <p:cNvGrpSpPr/>
              <p:nvPr/>
            </p:nvGrpSpPr>
            <p:grpSpPr>
              <a:xfrm>
                <a:off x="1930564" y="1614619"/>
                <a:ext cx="228600" cy="731520"/>
                <a:chOff x="1403479" y="1733952"/>
                <a:chExt cx="182880" cy="731520"/>
              </a:xfrm>
            </p:grpSpPr>
            <p:sp>
              <p:nvSpPr>
                <p:cNvPr id="232" name="Rectangle 231"/>
                <p:cNvSpPr/>
                <p:nvPr/>
              </p:nvSpPr>
              <p:spPr>
                <a:xfrm>
                  <a:off x="1403479" y="1733952"/>
                  <a:ext cx="182880" cy="182880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 Light" panose="020F0302020204030204" pitchFamily="34" charset="0"/>
                  </a:endParaRPr>
                </a:p>
              </p:txBody>
            </p:sp>
            <p:sp>
              <p:nvSpPr>
                <p:cNvPr id="233" name="Rectangle 232"/>
                <p:cNvSpPr/>
                <p:nvPr/>
              </p:nvSpPr>
              <p:spPr>
                <a:xfrm>
                  <a:off x="1403479" y="1916832"/>
                  <a:ext cx="182880" cy="18288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 Light" panose="020F0302020204030204" pitchFamily="34" charset="0"/>
                  </a:endParaRPr>
                </a:p>
              </p:txBody>
            </p:sp>
            <p:sp>
              <p:nvSpPr>
                <p:cNvPr id="234" name="Rectangle 233"/>
                <p:cNvSpPr/>
                <p:nvPr/>
              </p:nvSpPr>
              <p:spPr>
                <a:xfrm>
                  <a:off x="1403479" y="2099712"/>
                  <a:ext cx="182880" cy="18288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 Light" panose="020F0302020204030204" pitchFamily="34" charset="0"/>
                  </a:endParaRPr>
                </a:p>
              </p:txBody>
            </p:sp>
            <p:sp>
              <p:nvSpPr>
                <p:cNvPr id="235" name="Rectangle 234"/>
                <p:cNvSpPr/>
                <p:nvPr/>
              </p:nvSpPr>
              <p:spPr>
                <a:xfrm>
                  <a:off x="1403479" y="2282592"/>
                  <a:ext cx="182880" cy="18288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 Light" panose="020F0302020204030204" pitchFamily="34" charset="0"/>
                  </a:endParaRPr>
                </a:p>
              </p:txBody>
            </p:sp>
          </p:grpSp>
          <p:sp>
            <p:nvSpPr>
              <p:cNvPr id="230" name="Oval 229"/>
              <p:cNvSpPr/>
              <p:nvPr/>
            </p:nvSpPr>
            <p:spPr>
              <a:xfrm>
                <a:off x="1907704" y="2707708"/>
                <a:ext cx="274320" cy="27432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 Light" panose="020F0302020204030204" pitchFamily="34" charset="0"/>
                </a:endParaRPr>
              </a:p>
            </p:txBody>
          </p:sp>
          <p:cxnSp>
            <p:nvCxnSpPr>
              <p:cNvPr id="231" name="Straight Arrow Connector 230"/>
              <p:cNvCxnSpPr>
                <a:stCxn id="230" idx="0"/>
                <a:endCxn id="235" idx="2"/>
              </p:cNvCxnSpPr>
              <p:nvPr/>
            </p:nvCxnSpPr>
            <p:spPr>
              <a:xfrm flipV="1">
                <a:off x="2044864" y="2346139"/>
                <a:ext cx="0" cy="361569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Oval 9"/>
            <p:cNvSpPr/>
            <p:nvPr/>
          </p:nvSpPr>
          <p:spPr>
            <a:xfrm>
              <a:off x="3738119" y="3318646"/>
              <a:ext cx="274320" cy="2743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 Light" panose="020F0302020204030204" pitchFamily="34" charset="0"/>
              </a:endParaRPr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3760979" y="2225557"/>
              <a:ext cx="228600" cy="1093089"/>
              <a:chOff x="4474742" y="2025862"/>
              <a:chExt cx="228600" cy="1093089"/>
            </a:xfrm>
          </p:grpSpPr>
          <p:grpSp>
            <p:nvGrpSpPr>
              <p:cNvPr id="223" name="Group 222"/>
              <p:cNvGrpSpPr/>
              <p:nvPr/>
            </p:nvGrpSpPr>
            <p:grpSpPr>
              <a:xfrm>
                <a:off x="4474742" y="2025862"/>
                <a:ext cx="228600" cy="731520"/>
                <a:chOff x="1403479" y="1733952"/>
                <a:chExt cx="182880" cy="731520"/>
              </a:xfrm>
            </p:grpSpPr>
            <p:sp>
              <p:nvSpPr>
                <p:cNvPr id="225" name="Rectangle 224"/>
                <p:cNvSpPr/>
                <p:nvPr/>
              </p:nvSpPr>
              <p:spPr>
                <a:xfrm>
                  <a:off x="1403479" y="1733952"/>
                  <a:ext cx="182880" cy="18288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 Light" panose="020F0302020204030204" pitchFamily="34" charset="0"/>
                  </a:endParaRPr>
                </a:p>
              </p:txBody>
            </p:sp>
            <p:sp>
              <p:nvSpPr>
                <p:cNvPr id="226" name="Rectangle 225"/>
                <p:cNvSpPr/>
                <p:nvPr/>
              </p:nvSpPr>
              <p:spPr>
                <a:xfrm>
                  <a:off x="1403479" y="1916832"/>
                  <a:ext cx="182880" cy="182880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 Light" panose="020F0302020204030204" pitchFamily="34" charset="0"/>
                  </a:endParaRPr>
                </a:p>
              </p:txBody>
            </p:sp>
            <p:sp>
              <p:nvSpPr>
                <p:cNvPr id="227" name="Rectangle 226"/>
                <p:cNvSpPr/>
                <p:nvPr/>
              </p:nvSpPr>
              <p:spPr>
                <a:xfrm>
                  <a:off x="1403479" y="2099712"/>
                  <a:ext cx="182880" cy="18288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 Light" panose="020F0302020204030204" pitchFamily="34" charset="0"/>
                  </a:endParaRPr>
                </a:p>
              </p:txBody>
            </p:sp>
            <p:sp>
              <p:nvSpPr>
                <p:cNvPr id="228" name="Rectangle 227"/>
                <p:cNvSpPr/>
                <p:nvPr/>
              </p:nvSpPr>
              <p:spPr>
                <a:xfrm>
                  <a:off x="1403479" y="2282592"/>
                  <a:ext cx="182880" cy="18288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 Light" panose="020F0302020204030204" pitchFamily="34" charset="0"/>
                  </a:endParaRPr>
                </a:p>
              </p:txBody>
            </p:sp>
          </p:grpSp>
          <p:cxnSp>
            <p:nvCxnSpPr>
              <p:cNvPr id="224" name="Straight Arrow Connector 223"/>
              <p:cNvCxnSpPr>
                <a:stCxn id="10" idx="0"/>
                <a:endCxn id="228" idx="2"/>
              </p:cNvCxnSpPr>
              <p:nvPr/>
            </p:nvCxnSpPr>
            <p:spPr>
              <a:xfrm flipV="1">
                <a:off x="4589042" y="2757382"/>
                <a:ext cx="0" cy="361569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Group 11"/>
            <p:cNvGrpSpPr/>
            <p:nvPr/>
          </p:nvGrpSpPr>
          <p:grpSpPr>
            <a:xfrm>
              <a:off x="3061599" y="5177420"/>
              <a:ext cx="5503598" cy="777240"/>
              <a:chOff x="1884844" y="4581128"/>
              <a:chExt cx="5503598" cy="777240"/>
            </a:xfrm>
          </p:grpSpPr>
          <p:grpSp>
            <p:nvGrpSpPr>
              <p:cNvPr id="154" name="Group 153"/>
              <p:cNvGrpSpPr/>
              <p:nvPr/>
            </p:nvGrpSpPr>
            <p:grpSpPr>
              <a:xfrm>
                <a:off x="1884844" y="4581128"/>
                <a:ext cx="274320" cy="777240"/>
                <a:chOff x="1907704" y="3861048"/>
                <a:chExt cx="274320" cy="777240"/>
              </a:xfrm>
            </p:grpSpPr>
            <p:grpSp>
              <p:nvGrpSpPr>
                <p:cNvPr id="219" name="Group 218"/>
                <p:cNvGrpSpPr/>
                <p:nvPr/>
              </p:nvGrpSpPr>
              <p:grpSpPr>
                <a:xfrm>
                  <a:off x="1907704" y="3896484"/>
                  <a:ext cx="274320" cy="706368"/>
                  <a:chOff x="1907704" y="3861048"/>
                  <a:chExt cx="274320" cy="706368"/>
                </a:xfrm>
              </p:grpSpPr>
              <p:sp>
                <p:nvSpPr>
                  <p:cNvPr id="221" name="Oval 220"/>
                  <p:cNvSpPr/>
                  <p:nvPr/>
                </p:nvSpPr>
                <p:spPr>
                  <a:xfrm>
                    <a:off x="1907704" y="3861048"/>
                    <a:ext cx="274320" cy="27432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222" name="Oval 221"/>
                  <p:cNvSpPr/>
                  <p:nvPr/>
                </p:nvSpPr>
                <p:spPr>
                  <a:xfrm>
                    <a:off x="1907704" y="4293096"/>
                    <a:ext cx="274320" cy="27432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Calibri Light" panose="020F0302020204030204" pitchFamily="34" charset="0"/>
                    </a:endParaRPr>
                  </a:p>
                </p:txBody>
              </p:sp>
            </p:grpSp>
            <p:sp>
              <p:nvSpPr>
                <p:cNvPr id="220" name="Rectangle 219"/>
                <p:cNvSpPr/>
                <p:nvPr/>
              </p:nvSpPr>
              <p:spPr>
                <a:xfrm>
                  <a:off x="1907704" y="3861048"/>
                  <a:ext cx="274320" cy="77724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 Light" panose="020F0302020204030204" pitchFamily="34" charset="0"/>
                  </a:endParaRPr>
                </a:p>
              </p:txBody>
            </p:sp>
          </p:grpSp>
          <p:grpSp>
            <p:nvGrpSpPr>
              <p:cNvPr id="155" name="Group 154"/>
              <p:cNvGrpSpPr/>
              <p:nvPr/>
            </p:nvGrpSpPr>
            <p:grpSpPr>
              <a:xfrm>
                <a:off x="3192164" y="4581128"/>
                <a:ext cx="274320" cy="777240"/>
                <a:chOff x="1907704" y="3861048"/>
                <a:chExt cx="274320" cy="777240"/>
              </a:xfrm>
            </p:grpSpPr>
            <p:grpSp>
              <p:nvGrpSpPr>
                <p:cNvPr id="215" name="Group 214"/>
                <p:cNvGrpSpPr/>
                <p:nvPr/>
              </p:nvGrpSpPr>
              <p:grpSpPr>
                <a:xfrm>
                  <a:off x="1907704" y="3896484"/>
                  <a:ext cx="274320" cy="706368"/>
                  <a:chOff x="1907704" y="3861048"/>
                  <a:chExt cx="274320" cy="706368"/>
                </a:xfrm>
              </p:grpSpPr>
              <p:sp>
                <p:nvSpPr>
                  <p:cNvPr id="217" name="Oval 216"/>
                  <p:cNvSpPr/>
                  <p:nvPr/>
                </p:nvSpPr>
                <p:spPr>
                  <a:xfrm>
                    <a:off x="1907704" y="3861048"/>
                    <a:ext cx="274320" cy="27432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218" name="Oval 217"/>
                  <p:cNvSpPr/>
                  <p:nvPr/>
                </p:nvSpPr>
                <p:spPr>
                  <a:xfrm>
                    <a:off x="1907704" y="4293096"/>
                    <a:ext cx="274320" cy="27432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Calibri Light" panose="020F0302020204030204" pitchFamily="34" charset="0"/>
                    </a:endParaRPr>
                  </a:p>
                </p:txBody>
              </p:sp>
            </p:grpSp>
            <p:sp>
              <p:nvSpPr>
                <p:cNvPr id="216" name="Rectangle 215"/>
                <p:cNvSpPr/>
                <p:nvPr/>
              </p:nvSpPr>
              <p:spPr>
                <a:xfrm>
                  <a:off x="1907704" y="3861048"/>
                  <a:ext cx="274320" cy="77724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 Light" panose="020F0302020204030204" pitchFamily="34" charset="0"/>
                  </a:endParaRPr>
                </a:p>
              </p:txBody>
            </p:sp>
          </p:grpSp>
          <p:grpSp>
            <p:nvGrpSpPr>
              <p:cNvPr id="156" name="Group 155"/>
              <p:cNvGrpSpPr/>
              <p:nvPr/>
            </p:nvGrpSpPr>
            <p:grpSpPr>
              <a:xfrm>
                <a:off x="4499484" y="4581128"/>
                <a:ext cx="274320" cy="777240"/>
                <a:chOff x="1907704" y="3861048"/>
                <a:chExt cx="274320" cy="777240"/>
              </a:xfrm>
            </p:grpSpPr>
            <p:grpSp>
              <p:nvGrpSpPr>
                <p:cNvPr id="211" name="Group 210"/>
                <p:cNvGrpSpPr/>
                <p:nvPr/>
              </p:nvGrpSpPr>
              <p:grpSpPr>
                <a:xfrm>
                  <a:off x="1907704" y="3896484"/>
                  <a:ext cx="274320" cy="706368"/>
                  <a:chOff x="1907704" y="3861048"/>
                  <a:chExt cx="274320" cy="706368"/>
                </a:xfrm>
              </p:grpSpPr>
              <p:sp>
                <p:nvSpPr>
                  <p:cNvPr id="213" name="Oval 212"/>
                  <p:cNvSpPr/>
                  <p:nvPr/>
                </p:nvSpPr>
                <p:spPr>
                  <a:xfrm>
                    <a:off x="1907704" y="3861048"/>
                    <a:ext cx="274320" cy="27432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214" name="Oval 213"/>
                  <p:cNvSpPr/>
                  <p:nvPr/>
                </p:nvSpPr>
                <p:spPr>
                  <a:xfrm>
                    <a:off x="1907704" y="4293096"/>
                    <a:ext cx="274320" cy="27432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Calibri Light" panose="020F0302020204030204" pitchFamily="34" charset="0"/>
                    </a:endParaRPr>
                  </a:p>
                </p:txBody>
              </p:sp>
            </p:grpSp>
            <p:sp>
              <p:nvSpPr>
                <p:cNvPr id="212" name="Rectangle 211"/>
                <p:cNvSpPr/>
                <p:nvPr/>
              </p:nvSpPr>
              <p:spPr>
                <a:xfrm>
                  <a:off x="1907704" y="3861048"/>
                  <a:ext cx="274320" cy="77724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 Light" panose="020F0302020204030204" pitchFamily="34" charset="0"/>
                  </a:endParaRPr>
                </a:p>
              </p:txBody>
            </p:sp>
          </p:grpSp>
          <p:grpSp>
            <p:nvGrpSpPr>
              <p:cNvPr id="157" name="Group 156"/>
              <p:cNvGrpSpPr/>
              <p:nvPr/>
            </p:nvGrpSpPr>
            <p:grpSpPr>
              <a:xfrm>
                <a:off x="2538504" y="4581128"/>
                <a:ext cx="274320" cy="777240"/>
                <a:chOff x="1907704" y="3861048"/>
                <a:chExt cx="274320" cy="777240"/>
              </a:xfrm>
            </p:grpSpPr>
            <p:grpSp>
              <p:nvGrpSpPr>
                <p:cNvPr id="207" name="Group 206"/>
                <p:cNvGrpSpPr/>
                <p:nvPr/>
              </p:nvGrpSpPr>
              <p:grpSpPr>
                <a:xfrm>
                  <a:off x="1907704" y="3896484"/>
                  <a:ext cx="274320" cy="706368"/>
                  <a:chOff x="1907704" y="3861048"/>
                  <a:chExt cx="274320" cy="706368"/>
                </a:xfrm>
              </p:grpSpPr>
              <p:sp>
                <p:nvSpPr>
                  <p:cNvPr id="209" name="Oval 208"/>
                  <p:cNvSpPr/>
                  <p:nvPr/>
                </p:nvSpPr>
                <p:spPr>
                  <a:xfrm>
                    <a:off x="1907704" y="3861048"/>
                    <a:ext cx="274320" cy="27432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210" name="Oval 209"/>
                  <p:cNvSpPr/>
                  <p:nvPr/>
                </p:nvSpPr>
                <p:spPr>
                  <a:xfrm>
                    <a:off x="1907704" y="4293096"/>
                    <a:ext cx="274320" cy="27432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Calibri Light" panose="020F0302020204030204" pitchFamily="34" charset="0"/>
                    </a:endParaRPr>
                  </a:p>
                </p:txBody>
              </p:sp>
            </p:grpSp>
            <p:sp>
              <p:nvSpPr>
                <p:cNvPr id="208" name="Rectangle 207"/>
                <p:cNvSpPr/>
                <p:nvPr/>
              </p:nvSpPr>
              <p:spPr>
                <a:xfrm>
                  <a:off x="1907704" y="3861048"/>
                  <a:ext cx="274320" cy="77724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 Light" panose="020F0302020204030204" pitchFamily="34" charset="0"/>
                  </a:endParaRPr>
                </a:p>
              </p:txBody>
            </p:sp>
          </p:grpSp>
          <p:grpSp>
            <p:nvGrpSpPr>
              <p:cNvPr id="158" name="Group 157"/>
              <p:cNvGrpSpPr/>
              <p:nvPr/>
            </p:nvGrpSpPr>
            <p:grpSpPr>
              <a:xfrm>
                <a:off x="3845824" y="4581128"/>
                <a:ext cx="274320" cy="777240"/>
                <a:chOff x="1907704" y="3861048"/>
                <a:chExt cx="274320" cy="777240"/>
              </a:xfrm>
            </p:grpSpPr>
            <p:grpSp>
              <p:nvGrpSpPr>
                <p:cNvPr id="203" name="Group 202"/>
                <p:cNvGrpSpPr/>
                <p:nvPr/>
              </p:nvGrpSpPr>
              <p:grpSpPr>
                <a:xfrm>
                  <a:off x="1907704" y="3896484"/>
                  <a:ext cx="274320" cy="706368"/>
                  <a:chOff x="1907704" y="3861048"/>
                  <a:chExt cx="274320" cy="706368"/>
                </a:xfrm>
              </p:grpSpPr>
              <p:sp>
                <p:nvSpPr>
                  <p:cNvPr id="205" name="Oval 204"/>
                  <p:cNvSpPr/>
                  <p:nvPr/>
                </p:nvSpPr>
                <p:spPr>
                  <a:xfrm>
                    <a:off x="1907704" y="3861048"/>
                    <a:ext cx="274320" cy="27432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206" name="Oval 205"/>
                  <p:cNvSpPr/>
                  <p:nvPr/>
                </p:nvSpPr>
                <p:spPr>
                  <a:xfrm>
                    <a:off x="1907704" y="4293096"/>
                    <a:ext cx="274320" cy="27432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Calibri Light" panose="020F0302020204030204" pitchFamily="34" charset="0"/>
                    </a:endParaRPr>
                  </a:p>
                </p:txBody>
              </p:sp>
            </p:grpSp>
            <p:sp>
              <p:nvSpPr>
                <p:cNvPr id="204" name="Rectangle 203"/>
                <p:cNvSpPr/>
                <p:nvPr/>
              </p:nvSpPr>
              <p:spPr>
                <a:xfrm>
                  <a:off x="1907704" y="3861048"/>
                  <a:ext cx="274320" cy="77724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 Light" panose="020F0302020204030204" pitchFamily="34" charset="0"/>
                  </a:endParaRPr>
                </a:p>
              </p:txBody>
            </p:sp>
          </p:grpSp>
          <p:grpSp>
            <p:nvGrpSpPr>
              <p:cNvPr id="159" name="Group 158"/>
              <p:cNvGrpSpPr/>
              <p:nvPr/>
            </p:nvGrpSpPr>
            <p:grpSpPr>
              <a:xfrm>
                <a:off x="5153144" y="4581128"/>
                <a:ext cx="274320" cy="777240"/>
                <a:chOff x="1907704" y="3861048"/>
                <a:chExt cx="274320" cy="777240"/>
              </a:xfrm>
            </p:grpSpPr>
            <p:grpSp>
              <p:nvGrpSpPr>
                <p:cNvPr id="199" name="Group 198"/>
                <p:cNvGrpSpPr/>
                <p:nvPr/>
              </p:nvGrpSpPr>
              <p:grpSpPr>
                <a:xfrm>
                  <a:off x="1907704" y="3896484"/>
                  <a:ext cx="274320" cy="706368"/>
                  <a:chOff x="1907704" y="3861048"/>
                  <a:chExt cx="274320" cy="706368"/>
                </a:xfrm>
              </p:grpSpPr>
              <p:sp>
                <p:nvSpPr>
                  <p:cNvPr id="201" name="Oval 200"/>
                  <p:cNvSpPr/>
                  <p:nvPr/>
                </p:nvSpPr>
                <p:spPr>
                  <a:xfrm>
                    <a:off x="1907704" y="3861048"/>
                    <a:ext cx="274320" cy="27432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202" name="Oval 201"/>
                  <p:cNvSpPr/>
                  <p:nvPr/>
                </p:nvSpPr>
                <p:spPr>
                  <a:xfrm>
                    <a:off x="1907704" y="4293096"/>
                    <a:ext cx="274320" cy="27432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Calibri Light" panose="020F0302020204030204" pitchFamily="34" charset="0"/>
                    </a:endParaRPr>
                  </a:p>
                </p:txBody>
              </p:sp>
            </p:grpSp>
            <p:sp>
              <p:nvSpPr>
                <p:cNvPr id="200" name="Rectangle 199"/>
                <p:cNvSpPr/>
                <p:nvPr/>
              </p:nvSpPr>
              <p:spPr>
                <a:xfrm>
                  <a:off x="1907704" y="3861048"/>
                  <a:ext cx="274320" cy="77724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 Light" panose="020F0302020204030204" pitchFamily="34" charset="0"/>
                  </a:endParaRPr>
                </a:p>
              </p:txBody>
            </p:sp>
          </p:grpSp>
          <p:grpSp>
            <p:nvGrpSpPr>
              <p:cNvPr id="160" name="Group 159"/>
              <p:cNvGrpSpPr/>
              <p:nvPr/>
            </p:nvGrpSpPr>
            <p:grpSpPr>
              <a:xfrm>
                <a:off x="5806804" y="4581128"/>
                <a:ext cx="274320" cy="777240"/>
                <a:chOff x="1907704" y="3861048"/>
                <a:chExt cx="274320" cy="777240"/>
              </a:xfrm>
            </p:grpSpPr>
            <p:grpSp>
              <p:nvGrpSpPr>
                <p:cNvPr id="195" name="Group 194"/>
                <p:cNvGrpSpPr/>
                <p:nvPr/>
              </p:nvGrpSpPr>
              <p:grpSpPr>
                <a:xfrm>
                  <a:off x="1907704" y="3896484"/>
                  <a:ext cx="274320" cy="706368"/>
                  <a:chOff x="1907704" y="3861048"/>
                  <a:chExt cx="274320" cy="706368"/>
                </a:xfrm>
              </p:grpSpPr>
              <p:sp>
                <p:nvSpPr>
                  <p:cNvPr id="197" name="Oval 196"/>
                  <p:cNvSpPr/>
                  <p:nvPr/>
                </p:nvSpPr>
                <p:spPr>
                  <a:xfrm>
                    <a:off x="1907704" y="3861048"/>
                    <a:ext cx="274320" cy="27432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98" name="Oval 197"/>
                  <p:cNvSpPr/>
                  <p:nvPr/>
                </p:nvSpPr>
                <p:spPr>
                  <a:xfrm>
                    <a:off x="1907704" y="4293096"/>
                    <a:ext cx="274320" cy="27432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Calibri Light" panose="020F0302020204030204" pitchFamily="34" charset="0"/>
                    </a:endParaRPr>
                  </a:p>
                </p:txBody>
              </p:sp>
            </p:grpSp>
            <p:sp>
              <p:nvSpPr>
                <p:cNvPr id="196" name="Rectangle 195"/>
                <p:cNvSpPr/>
                <p:nvPr/>
              </p:nvSpPr>
              <p:spPr>
                <a:xfrm>
                  <a:off x="1907704" y="3861048"/>
                  <a:ext cx="274320" cy="77724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 Light" panose="020F0302020204030204" pitchFamily="34" charset="0"/>
                  </a:endParaRPr>
                </a:p>
              </p:txBody>
            </p:sp>
          </p:grpSp>
          <p:grpSp>
            <p:nvGrpSpPr>
              <p:cNvPr id="161" name="Group 160"/>
              <p:cNvGrpSpPr/>
              <p:nvPr/>
            </p:nvGrpSpPr>
            <p:grpSpPr>
              <a:xfrm>
                <a:off x="6460464" y="4581128"/>
                <a:ext cx="274320" cy="777240"/>
                <a:chOff x="1907704" y="3861048"/>
                <a:chExt cx="274320" cy="777240"/>
              </a:xfrm>
            </p:grpSpPr>
            <p:grpSp>
              <p:nvGrpSpPr>
                <p:cNvPr id="191" name="Group 190"/>
                <p:cNvGrpSpPr/>
                <p:nvPr/>
              </p:nvGrpSpPr>
              <p:grpSpPr>
                <a:xfrm>
                  <a:off x="1907704" y="3896484"/>
                  <a:ext cx="274320" cy="706368"/>
                  <a:chOff x="1907704" y="3861048"/>
                  <a:chExt cx="274320" cy="706368"/>
                </a:xfrm>
              </p:grpSpPr>
              <p:sp>
                <p:nvSpPr>
                  <p:cNvPr id="193" name="Oval 192"/>
                  <p:cNvSpPr/>
                  <p:nvPr/>
                </p:nvSpPr>
                <p:spPr>
                  <a:xfrm>
                    <a:off x="1907704" y="3861048"/>
                    <a:ext cx="274320" cy="27432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94" name="Oval 193"/>
                  <p:cNvSpPr/>
                  <p:nvPr/>
                </p:nvSpPr>
                <p:spPr>
                  <a:xfrm>
                    <a:off x="1907704" y="4293096"/>
                    <a:ext cx="274320" cy="27432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Calibri Light" panose="020F0302020204030204" pitchFamily="34" charset="0"/>
                    </a:endParaRPr>
                  </a:p>
                </p:txBody>
              </p:sp>
            </p:grpSp>
            <p:sp>
              <p:nvSpPr>
                <p:cNvPr id="192" name="Rectangle 191"/>
                <p:cNvSpPr/>
                <p:nvPr/>
              </p:nvSpPr>
              <p:spPr>
                <a:xfrm>
                  <a:off x="1907704" y="3861048"/>
                  <a:ext cx="274320" cy="77724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 Light" panose="020F0302020204030204" pitchFamily="34" charset="0"/>
                  </a:endParaRPr>
                </a:p>
              </p:txBody>
            </p:sp>
          </p:grpSp>
          <p:grpSp>
            <p:nvGrpSpPr>
              <p:cNvPr id="162" name="Group 161"/>
              <p:cNvGrpSpPr/>
              <p:nvPr/>
            </p:nvGrpSpPr>
            <p:grpSpPr>
              <a:xfrm>
                <a:off x="7114122" y="4581128"/>
                <a:ext cx="274320" cy="777240"/>
                <a:chOff x="1907704" y="3861048"/>
                <a:chExt cx="274320" cy="777240"/>
              </a:xfrm>
            </p:grpSpPr>
            <p:grpSp>
              <p:nvGrpSpPr>
                <p:cNvPr id="187" name="Group 186"/>
                <p:cNvGrpSpPr/>
                <p:nvPr/>
              </p:nvGrpSpPr>
              <p:grpSpPr>
                <a:xfrm>
                  <a:off x="1907704" y="3896484"/>
                  <a:ext cx="274320" cy="706368"/>
                  <a:chOff x="1907704" y="3861048"/>
                  <a:chExt cx="274320" cy="706368"/>
                </a:xfrm>
              </p:grpSpPr>
              <p:sp>
                <p:nvSpPr>
                  <p:cNvPr id="189" name="Oval 188"/>
                  <p:cNvSpPr/>
                  <p:nvPr/>
                </p:nvSpPr>
                <p:spPr>
                  <a:xfrm>
                    <a:off x="1907704" y="3861048"/>
                    <a:ext cx="274320" cy="27432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90" name="Oval 189"/>
                  <p:cNvSpPr/>
                  <p:nvPr/>
                </p:nvSpPr>
                <p:spPr>
                  <a:xfrm>
                    <a:off x="1907704" y="4293096"/>
                    <a:ext cx="274320" cy="27432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Calibri Light" panose="020F0302020204030204" pitchFamily="34" charset="0"/>
                    </a:endParaRPr>
                  </a:p>
                </p:txBody>
              </p:sp>
            </p:grpSp>
            <p:sp>
              <p:nvSpPr>
                <p:cNvPr id="188" name="Rectangle 187"/>
                <p:cNvSpPr/>
                <p:nvPr/>
              </p:nvSpPr>
              <p:spPr>
                <a:xfrm>
                  <a:off x="1907704" y="3861048"/>
                  <a:ext cx="274320" cy="77724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 Light" panose="020F0302020204030204" pitchFamily="34" charset="0"/>
                  </a:endParaRPr>
                </a:p>
              </p:txBody>
            </p:sp>
          </p:grpSp>
          <p:grpSp>
            <p:nvGrpSpPr>
              <p:cNvPr id="163" name="Group 162"/>
              <p:cNvGrpSpPr/>
              <p:nvPr/>
            </p:nvGrpSpPr>
            <p:grpSpPr>
              <a:xfrm>
                <a:off x="2159164" y="4727577"/>
                <a:ext cx="379340" cy="432048"/>
                <a:chOff x="2159164" y="4753724"/>
                <a:chExt cx="379340" cy="432048"/>
              </a:xfrm>
            </p:grpSpPr>
            <p:cxnSp>
              <p:nvCxnSpPr>
                <p:cNvPr id="185" name="Straight Arrow Connector 184"/>
                <p:cNvCxnSpPr>
                  <a:stCxn id="221" idx="6"/>
                  <a:endCxn id="209" idx="2"/>
                </p:cNvCxnSpPr>
                <p:nvPr/>
              </p:nvCxnSpPr>
              <p:spPr>
                <a:xfrm>
                  <a:off x="2159164" y="4753724"/>
                  <a:ext cx="379340" cy="0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6" name="Straight Arrow Connector 185"/>
                <p:cNvCxnSpPr>
                  <a:stCxn id="210" idx="2"/>
                  <a:endCxn id="222" idx="6"/>
                </p:cNvCxnSpPr>
                <p:nvPr/>
              </p:nvCxnSpPr>
              <p:spPr>
                <a:xfrm flipH="1">
                  <a:off x="2159164" y="5185772"/>
                  <a:ext cx="379340" cy="0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4" name="Group 163"/>
              <p:cNvGrpSpPr/>
              <p:nvPr/>
            </p:nvGrpSpPr>
            <p:grpSpPr>
              <a:xfrm>
                <a:off x="2812824" y="4727577"/>
                <a:ext cx="379340" cy="432048"/>
                <a:chOff x="2159164" y="4753724"/>
                <a:chExt cx="379340" cy="432048"/>
              </a:xfrm>
            </p:grpSpPr>
            <p:cxnSp>
              <p:nvCxnSpPr>
                <p:cNvPr id="183" name="Straight Arrow Connector 182"/>
                <p:cNvCxnSpPr/>
                <p:nvPr/>
              </p:nvCxnSpPr>
              <p:spPr>
                <a:xfrm>
                  <a:off x="2159164" y="4753724"/>
                  <a:ext cx="379340" cy="0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4" name="Straight Arrow Connector 183"/>
                <p:cNvCxnSpPr/>
                <p:nvPr/>
              </p:nvCxnSpPr>
              <p:spPr>
                <a:xfrm flipH="1">
                  <a:off x="2159164" y="5185772"/>
                  <a:ext cx="379340" cy="0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5" name="Group 164"/>
              <p:cNvGrpSpPr/>
              <p:nvPr/>
            </p:nvGrpSpPr>
            <p:grpSpPr>
              <a:xfrm>
                <a:off x="3466484" y="4727577"/>
                <a:ext cx="379340" cy="432048"/>
                <a:chOff x="2159164" y="4753724"/>
                <a:chExt cx="379340" cy="432048"/>
              </a:xfrm>
            </p:grpSpPr>
            <p:cxnSp>
              <p:nvCxnSpPr>
                <p:cNvPr id="181" name="Straight Arrow Connector 180"/>
                <p:cNvCxnSpPr/>
                <p:nvPr/>
              </p:nvCxnSpPr>
              <p:spPr>
                <a:xfrm>
                  <a:off x="2159164" y="4753724"/>
                  <a:ext cx="379340" cy="0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2" name="Straight Arrow Connector 181"/>
                <p:cNvCxnSpPr/>
                <p:nvPr/>
              </p:nvCxnSpPr>
              <p:spPr>
                <a:xfrm flipH="1">
                  <a:off x="2159164" y="5185772"/>
                  <a:ext cx="379340" cy="0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6" name="Group 165"/>
              <p:cNvGrpSpPr/>
              <p:nvPr/>
            </p:nvGrpSpPr>
            <p:grpSpPr>
              <a:xfrm>
                <a:off x="4120144" y="4727577"/>
                <a:ext cx="379340" cy="432048"/>
                <a:chOff x="2159164" y="4753724"/>
                <a:chExt cx="379340" cy="432048"/>
              </a:xfrm>
            </p:grpSpPr>
            <p:cxnSp>
              <p:nvCxnSpPr>
                <p:cNvPr id="179" name="Straight Arrow Connector 178"/>
                <p:cNvCxnSpPr/>
                <p:nvPr/>
              </p:nvCxnSpPr>
              <p:spPr>
                <a:xfrm>
                  <a:off x="2159164" y="4753724"/>
                  <a:ext cx="379340" cy="0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0" name="Straight Arrow Connector 179"/>
                <p:cNvCxnSpPr/>
                <p:nvPr/>
              </p:nvCxnSpPr>
              <p:spPr>
                <a:xfrm flipH="1">
                  <a:off x="2159164" y="5185772"/>
                  <a:ext cx="379340" cy="0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7" name="Group 166"/>
              <p:cNvGrpSpPr/>
              <p:nvPr/>
            </p:nvGrpSpPr>
            <p:grpSpPr>
              <a:xfrm>
                <a:off x="4773804" y="4727577"/>
                <a:ext cx="379340" cy="432048"/>
                <a:chOff x="2159164" y="4753724"/>
                <a:chExt cx="379340" cy="432048"/>
              </a:xfrm>
            </p:grpSpPr>
            <p:cxnSp>
              <p:nvCxnSpPr>
                <p:cNvPr id="177" name="Straight Arrow Connector 176"/>
                <p:cNvCxnSpPr/>
                <p:nvPr/>
              </p:nvCxnSpPr>
              <p:spPr>
                <a:xfrm>
                  <a:off x="2159164" y="4753724"/>
                  <a:ext cx="379340" cy="0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8" name="Straight Arrow Connector 177"/>
                <p:cNvCxnSpPr/>
                <p:nvPr/>
              </p:nvCxnSpPr>
              <p:spPr>
                <a:xfrm flipH="1">
                  <a:off x="2159164" y="5185772"/>
                  <a:ext cx="379340" cy="0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8" name="Group 167"/>
              <p:cNvGrpSpPr/>
              <p:nvPr/>
            </p:nvGrpSpPr>
            <p:grpSpPr>
              <a:xfrm>
                <a:off x="5427464" y="4727577"/>
                <a:ext cx="379340" cy="432048"/>
                <a:chOff x="2159164" y="4753724"/>
                <a:chExt cx="379340" cy="432048"/>
              </a:xfrm>
            </p:grpSpPr>
            <p:cxnSp>
              <p:nvCxnSpPr>
                <p:cNvPr id="175" name="Straight Arrow Connector 174"/>
                <p:cNvCxnSpPr/>
                <p:nvPr/>
              </p:nvCxnSpPr>
              <p:spPr>
                <a:xfrm>
                  <a:off x="2159164" y="4753724"/>
                  <a:ext cx="379340" cy="0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6" name="Straight Arrow Connector 175"/>
                <p:cNvCxnSpPr/>
                <p:nvPr/>
              </p:nvCxnSpPr>
              <p:spPr>
                <a:xfrm flipH="1">
                  <a:off x="2159164" y="5185772"/>
                  <a:ext cx="379340" cy="0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9" name="Group 168"/>
              <p:cNvGrpSpPr/>
              <p:nvPr/>
            </p:nvGrpSpPr>
            <p:grpSpPr>
              <a:xfrm>
                <a:off x="6081124" y="4727577"/>
                <a:ext cx="379340" cy="432048"/>
                <a:chOff x="2159164" y="4753724"/>
                <a:chExt cx="379340" cy="432048"/>
              </a:xfrm>
            </p:grpSpPr>
            <p:cxnSp>
              <p:nvCxnSpPr>
                <p:cNvPr id="173" name="Straight Arrow Connector 172"/>
                <p:cNvCxnSpPr/>
                <p:nvPr/>
              </p:nvCxnSpPr>
              <p:spPr>
                <a:xfrm>
                  <a:off x="2159164" y="4753724"/>
                  <a:ext cx="379340" cy="0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4" name="Straight Arrow Connector 173"/>
                <p:cNvCxnSpPr/>
                <p:nvPr/>
              </p:nvCxnSpPr>
              <p:spPr>
                <a:xfrm flipH="1">
                  <a:off x="2159164" y="5185772"/>
                  <a:ext cx="379340" cy="0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70" name="Group 169"/>
              <p:cNvGrpSpPr/>
              <p:nvPr/>
            </p:nvGrpSpPr>
            <p:grpSpPr>
              <a:xfrm>
                <a:off x="6734783" y="4727577"/>
                <a:ext cx="379340" cy="432048"/>
                <a:chOff x="2159164" y="4753724"/>
                <a:chExt cx="379340" cy="432048"/>
              </a:xfrm>
            </p:grpSpPr>
            <p:cxnSp>
              <p:nvCxnSpPr>
                <p:cNvPr id="171" name="Straight Arrow Connector 170"/>
                <p:cNvCxnSpPr/>
                <p:nvPr/>
              </p:nvCxnSpPr>
              <p:spPr>
                <a:xfrm>
                  <a:off x="2159164" y="4753724"/>
                  <a:ext cx="379340" cy="0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2" name="Straight Arrow Connector 171"/>
                <p:cNvCxnSpPr/>
                <p:nvPr/>
              </p:nvCxnSpPr>
              <p:spPr>
                <a:xfrm flipH="1">
                  <a:off x="2159164" y="5185772"/>
                  <a:ext cx="379340" cy="0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13" name="Straight Arrow Connector 12"/>
            <p:cNvCxnSpPr/>
            <p:nvPr/>
          </p:nvCxnSpPr>
          <p:spPr>
            <a:xfrm>
              <a:off x="3358779" y="3452517"/>
              <a:ext cx="379340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>
              <a:off x="3335919" y="2489648"/>
              <a:ext cx="442373" cy="858942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Oval 14"/>
            <p:cNvSpPr/>
            <p:nvPr/>
          </p:nvSpPr>
          <p:spPr>
            <a:xfrm>
              <a:off x="4391779" y="3318646"/>
              <a:ext cx="274320" cy="2743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 Light" panose="020F0302020204030204" pitchFamily="34" charset="0"/>
              </a:endParaRPr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4414639" y="2225557"/>
              <a:ext cx="228600" cy="1093089"/>
              <a:chOff x="5128402" y="2025862"/>
              <a:chExt cx="228600" cy="1093089"/>
            </a:xfrm>
          </p:grpSpPr>
          <p:grpSp>
            <p:nvGrpSpPr>
              <p:cNvPr id="148" name="Group 147"/>
              <p:cNvGrpSpPr/>
              <p:nvPr/>
            </p:nvGrpSpPr>
            <p:grpSpPr>
              <a:xfrm>
                <a:off x="5128402" y="2025862"/>
                <a:ext cx="228600" cy="731520"/>
                <a:chOff x="1403479" y="1733952"/>
                <a:chExt cx="182880" cy="731520"/>
              </a:xfrm>
            </p:grpSpPr>
            <p:sp>
              <p:nvSpPr>
                <p:cNvPr id="150" name="Rectangle 149"/>
                <p:cNvSpPr/>
                <p:nvPr/>
              </p:nvSpPr>
              <p:spPr>
                <a:xfrm>
                  <a:off x="1403479" y="1733952"/>
                  <a:ext cx="182880" cy="18288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 Light" panose="020F0302020204030204" pitchFamily="34" charset="0"/>
                  </a:endParaRPr>
                </a:p>
              </p:txBody>
            </p:sp>
            <p:sp>
              <p:nvSpPr>
                <p:cNvPr id="151" name="Rectangle 150"/>
                <p:cNvSpPr/>
                <p:nvPr/>
              </p:nvSpPr>
              <p:spPr>
                <a:xfrm>
                  <a:off x="1403479" y="1916832"/>
                  <a:ext cx="182880" cy="18288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 Light" panose="020F0302020204030204" pitchFamily="34" charset="0"/>
                  </a:endParaRPr>
                </a:p>
              </p:txBody>
            </p:sp>
            <p:sp>
              <p:nvSpPr>
                <p:cNvPr id="152" name="Rectangle 151"/>
                <p:cNvSpPr/>
                <p:nvPr/>
              </p:nvSpPr>
              <p:spPr>
                <a:xfrm>
                  <a:off x="1403479" y="2099712"/>
                  <a:ext cx="182880" cy="182880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 Light" panose="020F0302020204030204" pitchFamily="34" charset="0"/>
                  </a:endParaRPr>
                </a:p>
              </p:txBody>
            </p:sp>
            <p:sp>
              <p:nvSpPr>
                <p:cNvPr id="153" name="Rectangle 152"/>
                <p:cNvSpPr/>
                <p:nvPr/>
              </p:nvSpPr>
              <p:spPr>
                <a:xfrm>
                  <a:off x="1403479" y="2282592"/>
                  <a:ext cx="182880" cy="18288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 Light" panose="020F0302020204030204" pitchFamily="34" charset="0"/>
                  </a:endParaRPr>
                </a:p>
              </p:txBody>
            </p:sp>
          </p:grpSp>
          <p:cxnSp>
            <p:nvCxnSpPr>
              <p:cNvPr id="149" name="Straight Arrow Connector 148"/>
              <p:cNvCxnSpPr>
                <a:stCxn id="15" idx="0"/>
                <a:endCxn id="153" idx="2"/>
              </p:cNvCxnSpPr>
              <p:nvPr/>
            </p:nvCxnSpPr>
            <p:spPr>
              <a:xfrm flipV="1">
                <a:off x="5242702" y="2757382"/>
                <a:ext cx="0" cy="361569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7" name="Straight Arrow Connector 16"/>
            <p:cNvCxnSpPr/>
            <p:nvPr/>
          </p:nvCxnSpPr>
          <p:spPr>
            <a:xfrm>
              <a:off x="4012439" y="3452517"/>
              <a:ext cx="379340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>
              <a:off x="3989579" y="2489648"/>
              <a:ext cx="443989" cy="858942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>
              <a:off x="4649136" y="2489648"/>
              <a:ext cx="442373" cy="858942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" name="Group 19"/>
            <p:cNvGrpSpPr/>
            <p:nvPr/>
          </p:nvGrpSpPr>
          <p:grpSpPr>
            <a:xfrm>
              <a:off x="4666099" y="2225557"/>
              <a:ext cx="3921958" cy="1717968"/>
              <a:chOff x="5379862" y="2025862"/>
              <a:chExt cx="3921958" cy="1717968"/>
            </a:xfrm>
          </p:grpSpPr>
          <p:grpSp>
            <p:nvGrpSpPr>
              <p:cNvPr id="83" name="Group 82"/>
              <p:cNvGrpSpPr/>
              <p:nvPr/>
            </p:nvGrpSpPr>
            <p:grpSpPr>
              <a:xfrm>
                <a:off x="5759202" y="2025862"/>
                <a:ext cx="274320" cy="1367409"/>
                <a:chOff x="1907704" y="1614619"/>
                <a:chExt cx="274320" cy="1367409"/>
              </a:xfrm>
            </p:grpSpPr>
            <p:grpSp>
              <p:nvGrpSpPr>
                <p:cNvPr id="141" name="Group 140"/>
                <p:cNvGrpSpPr/>
                <p:nvPr/>
              </p:nvGrpSpPr>
              <p:grpSpPr>
                <a:xfrm>
                  <a:off x="1930564" y="1614619"/>
                  <a:ext cx="228600" cy="731520"/>
                  <a:chOff x="1403479" y="1733952"/>
                  <a:chExt cx="182880" cy="731520"/>
                </a:xfrm>
              </p:grpSpPr>
              <p:sp>
                <p:nvSpPr>
                  <p:cNvPr id="144" name="Rectangle 143"/>
                  <p:cNvSpPr/>
                  <p:nvPr/>
                </p:nvSpPr>
                <p:spPr>
                  <a:xfrm>
                    <a:off x="1403479" y="1733952"/>
                    <a:ext cx="182880" cy="18288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45" name="Rectangle 144"/>
                  <p:cNvSpPr/>
                  <p:nvPr/>
                </p:nvSpPr>
                <p:spPr>
                  <a:xfrm>
                    <a:off x="1403479" y="1916832"/>
                    <a:ext cx="182880" cy="182880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46" name="Rectangle 145"/>
                  <p:cNvSpPr/>
                  <p:nvPr/>
                </p:nvSpPr>
                <p:spPr>
                  <a:xfrm>
                    <a:off x="1403479" y="2099712"/>
                    <a:ext cx="182880" cy="18288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47" name="Rectangle 146"/>
                  <p:cNvSpPr/>
                  <p:nvPr/>
                </p:nvSpPr>
                <p:spPr>
                  <a:xfrm>
                    <a:off x="1403479" y="2282592"/>
                    <a:ext cx="182880" cy="18288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Calibri Light" panose="020F0302020204030204" pitchFamily="34" charset="0"/>
                    </a:endParaRPr>
                  </a:p>
                </p:txBody>
              </p:sp>
            </p:grpSp>
            <p:sp>
              <p:nvSpPr>
                <p:cNvPr id="142" name="Oval 141"/>
                <p:cNvSpPr/>
                <p:nvPr/>
              </p:nvSpPr>
              <p:spPr>
                <a:xfrm>
                  <a:off x="1907704" y="2707708"/>
                  <a:ext cx="274320" cy="27432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 Light" panose="020F0302020204030204" pitchFamily="34" charset="0"/>
                  </a:endParaRPr>
                </a:p>
              </p:txBody>
            </p:sp>
            <p:cxnSp>
              <p:nvCxnSpPr>
                <p:cNvPr id="143" name="Straight Arrow Connector 142"/>
                <p:cNvCxnSpPr>
                  <a:stCxn id="142" idx="0"/>
                  <a:endCxn id="147" idx="2"/>
                </p:cNvCxnSpPr>
                <p:nvPr/>
              </p:nvCxnSpPr>
              <p:spPr>
                <a:xfrm flipV="1">
                  <a:off x="2044864" y="2346139"/>
                  <a:ext cx="0" cy="361569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4" name="Group 83"/>
              <p:cNvGrpSpPr/>
              <p:nvPr/>
            </p:nvGrpSpPr>
            <p:grpSpPr>
              <a:xfrm>
                <a:off x="6412862" y="2025862"/>
                <a:ext cx="274320" cy="1367409"/>
                <a:chOff x="1907704" y="1614619"/>
                <a:chExt cx="274320" cy="1367409"/>
              </a:xfrm>
            </p:grpSpPr>
            <p:grpSp>
              <p:nvGrpSpPr>
                <p:cNvPr id="134" name="Group 133"/>
                <p:cNvGrpSpPr/>
                <p:nvPr/>
              </p:nvGrpSpPr>
              <p:grpSpPr>
                <a:xfrm>
                  <a:off x="1930564" y="1614619"/>
                  <a:ext cx="228600" cy="731520"/>
                  <a:chOff x="1403479" y="1733952"/>
                  <a:chExt cx="182880" cy="731520"/>
                </a:xfrm>
              </p:grpSpPr>
              <p:sp>
                <p:nvSpPr>
                  <p:cNvPr id="137" name="Rectangle 136"/>
                  <p:cNvSpPr/>
                  <p:nvPr/>
                </p:nvSpPr>
                <p:spPr>
                  <a:xfrm>
                    <a:off x="1403479" y="1733952"/>
                    <a:ext cx="182880" cy="18288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38" name="Rectangle 137"/>
                  <p:cNvSpPr/>
                  <p:nvPr/>
                </p:nvSpPr>
                <p:spPr>
                  <a:xfrm>
                    <a:off x="1403479" y="1916832"/>
                    <a:ext cx="182880" cy="18288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39" name="Rectangle 138"/>
                  <p:cNvSpPr/>
                  <p:nvPr/>
                </p:nvSpPr>
                <p:spPr>
                  <a:xfrm>
                    <a:off x="1403479" y="2099712"/>
                    <a:ext cx="182880" cy="18288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40" name="Rectangle 139"/>
                  <p:cNvSpPr/>
                  <p:nvPr/>
                </p:nvSpPr>
                <p:spPr>
                  <a:xfrm>
                    <a:off x="1403479" y="2282592"/>
                    <a:ext cx="182880" cy="182880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Calibri Light" panose="020F0302020204030204" pitchFamily="34" charset="0"/>
                    </a:endParaRPr>
                  </a:p>
                </p:txBody>
              </p:sp>
            </p:grpSp>
            <p:sp>
              <p:nvSpPr>
                <p:cNvPr id="135" name="Oval 134"/>
                <p:cNvSpPr/>
                <p:nvPr/>
              </p:nvSpPr>
              <p:spPr>
                <a:xfrm>
                  <a:off x="1907704" y="2707708"/>
                  <a:ext cx="274320" cy="27432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 Light" panose="020F0302020204030204" pitchFamily="34" charset="0"/>
                  </a:endParaRPr>
                </a:p>
              </p:txBody>
            </p:sp>
            <p:cxnSp>
              <p:nvCxnSpPr>
                <p:cNvPr id="136" name="Straight Arrow Connector 135"/>
                <p:cNvCxnSpPr>
                  <a:stCxn id="135" idx="0"/>
                  <a:endCxn id="140" idx="2"/>
                </p:cNvCxnSpPr>
                <p:nvPr/>
              </p:nvCxnSpPr>
              <p:spPr>
                <a:xfrm flipV="1">
                  <a:off x="2044864" y="2346139"/>
                  <a:ext cx="0" cy="361569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5" name="Group 84"/>
              <p:cNvGrpSpPr/>
              <p:nvPr/>
            </p:nvGrpSpPr>
            <p:grpSpPr>
              <a:xfrm>
                <a:off x="7066522" y="2025862"/>
                <a:ext cx="274320" cy="1367409"/>
                <a:chOff x="1907704" y="1614619"/>
                <a:chExt cx="274320" cy="1367409"/>
              </a:xfrm>
            </p:grpSpPr>
            <p:grpSp>
              <p:nvGrpSpPr>
                <p:cNvPr id="127" name="Group 126"/>
                <p:cNvGrpSpPr/>
                <p:nvPr/>
              </p:nvGrpSpPr>
              <p:grpSpPr>
                <a:xfrm>
                  <a:off x="1930564" y="1614619"/>
                  <a:ext cx="228600" cy="731520"/>
                  <a:chOff x="1403479" y="1733952"/>
                  <a:chExt cx="182880" cy="731520"/>
                </a:xfrm>
              </p:grpSpPr>
              <p:sp>
                <p:nvSpPr>
                  <p:cNvPr id="130" name="Rectangle 129"/>
                  <p:cNvSpPr/>
                  <p:nvPr/>
                </p:nvSpPr>
                <p:spPr>
                  <a:xfrm>
                    <a:off x="1403479" y="1733952"/>
                    <a:ext cx="182880" cy="18288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31" name="Rectangle 130"/>
                  <p:cNvSpPr/>
                  <p:nvPr/>
                </p:nvSpPr>
                <p:spPr>
                  <a:xfrm>
                    <a:off x="1403479" y="1916832"/>
                    <a:ext cx="182880" cy="182880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32" name="Rectangle 131"/>
                  <p:cNvSpPr/>
                  <p:nvPr/>
                </p:nvSpPr>
                <p:spPr>
                  <a:xfrm>
                    <a:off x="1403479" y="2099712"/>
                    <a:ext cx="182880" cy="18288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33" name="Rectangle 132"/>
                  <p:cNvSpPr/>
                  <p:nvPr/>
                </p:nvSpPr>
                <p:spPr>
                  <a:xfrm>
                    <a:off x="1403479" y="2282592"/>
                    <a:ext cx="182880" cy="18288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Calibri Light" panose="020F0302020204030204" pitchFamily="34" charset="0"/>
                    </a:endParaRPr>
                  </a:p>
                </p:txBody>
              </p:sp>
            </p:grpSp>
            <p:sp>
              <p:nvSpPr>
                <p:cNvPr id="128" name="Oval 127"/>
                <p:cNvSpPr/>
                <p:nvPr/>
              </p:nvSpPr>
              <p:spPr>
                <a:xfrm>
                  <a:off x="1907704" y="2707708"/>
                  <a:ext cx="274320" cy="27432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 Light" panose="020F0302020204030204" pitchFamily="34" charset="0"/>
                  </a:endParaRPr>
                </a:p>
              </p:txBody>
            </p:sp>
            <p:cxnSp>
              <p:nvCxnSpPr>
                <p:cNvPr id="129" name="Straight Arrow Connector 128"/>
                <p:cNvCxnSpPr>
                  <a:stCxn id="128" idx="0"/>
                  <a:endCxn id="133" idx="2"/>
                </p:cNvCxnSpPr>
                <p:nvPr/>
              </p:nvCxnSpPr>
              <p:spPr>
                <a:xfrm flipV="1">
                  <a:off x="2044864" y="2346139"/>
                  <a:ext cx="0" cy="361569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6" name="Group 85"/>
              <p:cNvGrpSpPr/>
              <p:nvPr/>
            </p:nvGrpSpPr>
            <p:grpSpPr>
              <a:xfrm>
                <a:off x="7720182" y="2025862"/>
                <a:ext cx="274320" cy="1367409"/>
                <a:chOff x="1907704" y="1614619"/>
                <a:chExt cx="274320" cy="1367409"/>
              </a:xfrm>
            </p:grpSpPr>
            <p:grpSp>
              <p:nvGrpSpPr>
                <p:cNvPr id="120" name="Group 119"/>
                <p:cNvGrpSpPr/>
                <p:nvPr/>
              </p:nvGrpSpPr>
              <p:grpSpPr>
                <a:xfrm>
                  <a:off x="1930564" y="1614619"/>
                  <a:ext cx="228600" cy="731520"/>
                  <a:chOff x="1403479" y="1733952"/>
                  <a:chExt cx="182880" cy="731520"/>
                </a:xfrm>
              </p:grpSpPr>
              <p:sp>
                <p:nvSpPr>
                  <p:cNvPr id="123" name="Rectangle 122"/>
                  <p:cNvSpPr/>
                  <p:nvPr/>
                </p:nvSpPr>
                <p:spPr>
                  <a:xfrm>
                    <a:off x="1403479" y="1733952"/>
                    <a:ext cx="182880" cy="18288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24" name="Rectangle 123"/>
                  <p:cNvSpPr/>
                  <p:nvPr/>
                </p:nvSpPr>
                <p:spPr>
                  <a:xfrm>
                    <a:off x="1403479" y="1916832"/>
                    <a:ext cx="182880" cy="18288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25" name="Rectangle 124"/>
                  <p:cNvSpPr/>
                  <p:nvPr/>
                </p:nvSpPr>
                <p:spPr>
                  <a:xfrm>
                    <a:off x="1403479" y="2099712"/>
                    <a:ext cx="182880" cy="182880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26" name="Rectangle 125"/>
                  <p:cNvSpPr/>
                  <p:nvPr/>
                </p:nvSpPr>
                <p:spPr>
                  <a:xfrm>
                    <a:off x="1403479" y="2282592"/>
                    <a:ext cx="182880" cy="18288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Calibri Light" panose="020F0302020204030204" pitchFamily="34" charset="0"/>
                    </a:endParaRPr>
                  </a:p>
                </p:txBody>
              </p:sp>
            </p:grpSp>
            <p:sp>
              <p:nvSpPr>
                <p:cNvPr id="121" name="Oval 120"/>
                <p:cNvSpPr/>
                <p:nvPr/>
              </p:nvSpPr>
              <p:spPr>
                <a:xfrm>
                  <a:off x="1907704" y="2707708"/>
                  <a:ext cx="274320" cy="27432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 Light" panose="020F0302020204030204" pitchFamily="34" charset="0"/>
                  </a:endParaRPr>
                </a:p>
              </p:txBody>
            </p:sp>
            <p:cxnSp>
              <p:nvCxnSpPr>
                <p:cNvPr id="122" name="Straight Arrow Connector 121"/>
                <p:cNvCxnSpPr>
                  <a:stCxn id="121" idx="0"/>
                  <a:endCxn id="126" idx="2"/>
                </p:cNvCxnSpPr>
                <p:nvPr/>
              </p:nvCxnSpPr>
              <p:spPr>
                <a:xfrm flipV="1">
                  <a:off x="2044864" y="2346139"/>
                  <a:ext cx="0" cy="361569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7" name="Group 86"/>
              <p:cNvGrpSpPr/>
              <p:nvPr/>
            </p:nvGrpSpPr>
            <p:grpSpPr>
              <a:xfrm>
                <a:off x="8373842" y="2025862"/>
                <a:ext cx="274320" cy="1367409"/>
                <a:chOff x="1907704" y="1614619"/>
                <a:chExt cx="274320" cy="1367409"/>
              </a:xfrm>
            </p:grpSpPr>
            <p:grpSp>
              <p:nvGrpSpPr>
                <p:cNvPr id="113" name="Group 112"/>
                <p:cNvGrpSpPr/>
                <p:nvPr/>
              </p:nvGrpSpPr>
              <p:grpSpPr>
                <a:xfrm>
                  <a:off x="1930564" y="1614619"/>
                  <a:ext cx="228600" cy="731520"/>
                  <a:chOff x="1403479" y="1733952"/>
                  <a:chExt cx="182880" cy="731520"/>
                </a:xfrm>
              </p:grpSpPr>
              <p:sp>
                <p:nvSpPr>
                  <p:cNvPr id="116" name="Rectangle 115"/>
                  <p:cNvSpPr/>
                  <p:nvPr/>
                </p:nvSpPr>
                <p:spPr>
                  <a:xfrm>
                    <a:off x="1403479" y="1733952"/>
                    <a:ext cx="182880" cy="182880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17" name="Rectangle 116"/>
                  <p:cNvSpPr/>
                  <p:nvPr/>
                </p:nvSpPr>
                <p:spPr>
                  <a:xfrm>
                    <a:off x="1403479" y="1916832"/>
                    <a:ext cx="182880" cy="18288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18" name="Rectangle 117"/>
                  <p:cNvSpPr/>
                  <p:nvPr/>
                </p:nvSpPr>
                <p:spPr>
                  <a:xfrm>
                    <a:off x="1403479" y="2099712"/>
                    <a:ext cx="182880" cy="18288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19" name="Rectangle 118"/>
                  <p:cNvSpPr/>
                  <p:nvPr/>
                </p:nvSpPr>
                <p:spPr>
                  <a:xfrm>
                    <a:off x="1403479" y="2282592"/>
                    <a:ext cx="182880" cy="18288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Calibri Light" panose="020F0302020204030204" pitchFamily="34" charset="0"/>
                    </a:endParaRPr>
                  </a:p>
                </p:txBody>
              </p:sp>
            </p:grpSp>
            <p:sp>
              <p:nvSpPr>
                <p:cNvPr id="114" name="Oval 113"/>
                <p:cNvSpPr/>
                <p:nvPr/>
              </p:nvSpPr>
              <p:spPr>
                <a:xfrm>
                  <a:off x="1907704" y="2707708"/>
                  <a:ext cx="274320" cy="27432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 Light" panose="020F0302020204030204" pitchFamily="34" charset="0"/>
                  </a:endParaRPr>
                </a:p>
              </p:txBody>
            </p:sp>
            <p:cxnSp>
              <p:nvCxnSpPr>
                <p:cNvPr id="115" name="Straight Arrow Connector 114"/>
                <p:cNvCxnSpPr>
                  <a:stCxn id="114" idx="0"/>
                  <a:endCxn id="119" idx="2"/>
                </p:cNvCxnSpPr>
                <p:nvPr/>
              </p:nvCxnSpPr>
              <p:spPr>
                <a:xfrm flipV="1">
                  <a:off x="2044864" y="2346139"/>
                  <a:ext cx="0" cy="361569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8" name="Group 87"/>
              <p:cNvGrpSpPr/>
              <p:nvPr/>
            </p:nvGrpSpPr>
            <p:grpSpPr>
              <a:xfrm>
                <a:off x="9027500" y="2025862"/>
                <a:ext cx="274320" cy="1367409"/>
                <a:chOff x="1907704" y="1614619"/>
                <a:chExt cx="274320" cy="1367409"/>
              </a:xfrm>
            </p:grpSpPr>
            <p:grpSp>
              <p:nvGrpSpPr>
                <p:cNvPr id="106" name="Group 105"/>
                <p:cNvGrpSpPr/>
                <p:nvPr/>
              </p:nvGrpSpPr>
              <p:grpSpPr>
                <a:xfrm>
                  <a:off x="1930564" y="1614619"/>
                  <a:ext cx="228600" cy="731520"/>
                  <a:chOff x="1403479" y="1733952"/>
                  <a:chExt cx="182880" cy="731520"/>
                </a:xfrm>
              </p:grpSpPr>
              <p:sp>
                <p:nvSpPr>
                  <p:cNvPr id="109" name="Rectangle 108"/>
                  <p:cNvSpPr/>
                  <p:nvPr/>
                </p:nvSpPr>
                <p:spPr>
                  <a:xfrm>
                    <a:off x="1403479" y="1733952"/>
                    <a:ext cx="182880" cy="18288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10" name="Rectangle 109"/>
                  <p:cNvSpPr/>
                  <p:nvPr/>
                </p:nvSpPr>
                <p:spPr>
                  <a:xfrm>
                    <a:off x="1403479" y="1916832"/>
                    <a:ext cx="182880" cy="18288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11" name="Rectangle 110"/>
                  <p:cNvSpPr/>
                  <p:nvPr/>
                </p:nvSpPr>
                <p:spPr>
                  <a:xfrm>
                    <a:off x="1403479" y="2099712"/>
                    <a:ext cx="182880" cy="18288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12" name="Rectangle 111"/>
                  <p:cNvSpPr/>
                  <p:nvPr/>
                </p:nvSpPr>
                <p:spPr>
                  <a:xfrm>
                    <a:off x="1403479" y="2282592"/>
                    <a:ext cx="182880" cy="182880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latin typeface="Calibri Light" panose="020F0302020204030204" pitchFamily="34" charset="0"/>
                    </a:endParaRPr>
                  </a:p>
                </p:txBody>
              </p:sp>
            </p:grpSp>
            <p:sp>
              <p:nvSpPr>
                <p:cNvPr id="107" name="Oval 106"/>
                <p:cNvSpPr/>
                <p:nvPr/>
              </p:nvSpPr>
              <p:spPr>
                <a:xfrm>
                  <a:off x="1907704" y="2707708"/>
                  <a:ext cx="274320" cy="27432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 Light" panose="020F0302020204030204" pitchFamily="34" charset="0"/>
                  </a:endParaRPr>
                </a:p>
              </p:txBody>
            </p:sp>
            <p:cxnSp>
              <p:nvCxnSpPr>
                <p:cNvPr id="108" name="Straight Arrow Connector 107"/>
                <p:cNvCxnSpPr>
                  <a:stCxn id="107" idx="0"/>
                  <a:endCxn id="112" idx="2"/>
                </p:cNvCxnSpPr>
                <p:nvPr/>
              </p:nvCxnSpPr>
              <p:spPr>
                <a:xfrm flipV="1">
                  <a:off x="2044864" y="2346139"/>
                  <a:ext cx="0" cy="361569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89" name="Straight Arrow Connector 88"/>
              <p:cNvCxnSpPr/>
              <p:nvPr/>
            </p:nvCxnSpPr>
            <p:spPr>
              <a:xfrm>
                <a:off x="5379862" y="3252822"/>
                <a:ext cx="379340" cy="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Arrow Connector 89"/>
              <p:cNvCxnSpPr/>
              <p:nvPr/>
            </p:nvCxnSpPr>
            <p:spPr>
              <a:xfrm>
                <a:off x="6033522" y="3252822"/>
                <a:ext cx="379340" cy="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Arrow Connector 90"/>
              <p:cNvCxnSpPr/>
              <p:nvPr/>
            </p:nvCxnSpPr>
            <p:spPr>
              <a:xfrm>
                <a:off x="6687182" y="3252822"/>
                <a:ext cx="379340" cy="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Arrow Connector 91"/>
              <p:cNvCxnSpPr/>
              <p:nvPr/>
            </p:nvCxnSpPr>
            <p:spPr>
              <a:xfrm>
                <a:off x="7340842" y="3252822"/>
                <a:ext cx="379340" cy="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Arrow Connector 92"/>
              <p:cNvCxnSpPr/>
              <p:nvPr/>
            </p:nvCxnSpPr>
            <p:spPr>
              <a:xfrm>
                <a:off x="7994502" y="3252822"/>
                <a:ext cx="379340" cy="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Arrow Connector 93"/>
              <p:cNvCxnSpPr/>
              <p:nvPr/>
            </p:nvCxnSpPr>
            <p:spPr>
              <a:xfrm>
                <a:off x="8648162" y="3252822"/>
                <a:ext cx="379340" cy="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Arrow Connector 94"/>
              <p:cNvCxnSpPr/>
              <p:nvPr/>
            </p:nvCxnSpPr>
            <p:spPr>
              <a:xfrm>
                <a:off x="6014276" y="2289953"/>
                <a:ext cx="443989" cy="858942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Arrow Connector 95"/>
              <p:cNvCxnSpPr/>
              <p:nvPr/>
            </p:nvCxnSpPr>
            <p:spPr>
              <a:xfrm>
                <a:off x="6667269" y="2289953"/>
                <a:ext cx="442373" cy="858942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Arrow Connector 96"/>
              <p:cNvCxnSpPr/>
              <p:nvPr/>
            </p:nvCxnSpPr>
            <p:spPr>
              <a:xfrm>
                <a:off x="7318646" y="2289953"/>
                <a:ext cx="443989" cy="858942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Arrow Connector 97"/>
              <p:cNvCxnSpPr/>
              <p:nvPr/>
            </p:nvCxnSpPr>
            <p:spPr>
              <a:xfrm>
                <a:off x="7971639" y="2289953"/>
                <a:ext cx="442373" cy="858942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Arrow Connector 98"/>
              <p:cNvCxnSpPr/>
              <p:nvPr/>
            </p:nvCxnSpPr>
            <p:spPr>
              <a:xfrm>
                <a:off x="8625302" y="2289953"/>
                <a:ext cx="442371" cy="858942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Curved Connector 99"/>
              <p:cNvCxnSpPr>
                <a:endCxn id="142" idx="4"/>
              </p:cNvCxnSpPr>
              <p:nvPr/>
            </p:nvCxnSpPr>
            <p:spPr>
              <a:xfrm rot="16200000" flipV="1">
                <a:off x="5872714" y="3416920"/>
                <a:ext cx="337955" cy="290657"/>
              </a:xfrm>
              <a:prstGeom prst="curvedConnector3">
                <a:avLst>
                  <a:gd name="adj1" fmla="val 50000"/>
                </a:avLst>
              </a:prstGeom>
              <a:ln w="15875">
                <a:solidFill>
                  <a:srgbClr val="7030A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Curved Connector 100"/>
              <p:cNvCxnSpPr>
                <a:endCxn id="135" idx="4"/>
              </p:cNvCxnSpPr>
              <p:nvPr/>
            </p:nvCxnSpPr>
            <p:spPr>
              <a:xfrm rot="5400000" flipH="1" flipV="1">
                <a:off x="6272371" y="3466179"/>
                <a:ext cx="350558" cy="204743"/>
              </a:xfrm>
              <a:prstGeom prst="curvedConnector3">
                <a:avLst>
                  <a:gd name="adj1" fmla="val 50000"/>
                </a:avLst>
              </a:prstGeom>
              <a:ln w="15875">
                <a:solidFill>
                  <a:srgbClr val="7030A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Curved Connector 101"/>
              <p:cNvCxnSpPr>
                <a:endCxn id="128" idx="4"/>
              </p:cNvCxnSpPr>
              <p:nvPr/>
            </p:nvCxnSpPr>
            <p:spPr>
              <a:xfrm flipV="1">
                <a:off x="6921040" y="3393271"/>
                <a:ext cx="282642" cy="256297"/>
              </a:xfrm>
              <a:prstGeom prst="curvedConnector2">
                <a:avLst/>
              </a:prstGeom>
              <a:ln w="15875">
                <a:solidFill>
                  <a:srgbClr val="7030A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Curved Connector 102"/>
              <p:cNvCxnSpPr>
                <a:endCxn id="121" idx="4"/>
              </p:cNvCxnSpPr>
              <p:nvPr/>
            </p:nvCxnSpPr>
            <p:spPr>
              <a:xfrm flipV="1">
                <a:off x="7470630" y="3393271"/>
                <a:ext cx="386712" cy="268741"/>
              </a:xfrm>
              <a:prstGeom prst="curvedConnector2">
                <a:avLst/>
              </a:prstGeom>
              <a:ln w="15875">
                <a:solidFill>
                  <a:srgbClr val="7030A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Curved Connector 103"/>
              <p:cNvCxnSpPr>
                <a:endCxn id="114" idx="4"/>
              </p:cNvCxnSpPr>
              <p:nvPr/>
            </p:nvCxnSpPr>
            <p:spPr>
              <a:xfrm flipV="1">
                <a:off x="8124290" y="3393271"/>
                <a:ext cx="386712" cy="314064"/>
              </a:xfrm>
              <a:prstGeom prst="curvedConnector2">
                <a:avLst/>
              </a:prstGeom>
              <a:ln w="15875">
                <a:solidFill>
                  <a:srgbClr val="7030A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Curved Connector 104"/>
              <p:cNvCxnSpPr>
                <a:endCxn id="107" idx="4"/>
              </p:cNvCxnSpPr>
              <p:nvPr/>
            </p:nvCxnSpPr>
            <p:spPr>
              <a:xfrm flipV="1">
                <a:off x="8766774" y="3393271"/>
                <a:ext cx="397886" cy="314064"/>
              </a:xfrm>
              <a:prstGeom prst="curvedConnector2">
                <a:avLst/>
              </a:prstGeom>
              <a:ln w="15875">
                <a:solidFill>
                  <a:srgbClr val="7030A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Freeform 20"/>
            <p:cNvSpPr/>
            <p:nvPr/>
          </p:nvSpPr>
          <p:spPr>
            <a:xfrm>
              <a:off x="4544009" y="3599692"/>
              <a:ext cx="955646" cy="783383"/>
            </a:xfrm>
            <a:custGeom>
              <a:avLst/>
              <a:gdLst>
                <a:gd name="connsiteX0" fmla="*/ 931494 w 974359"/>
                <a:gd name="connsiteY0" fmla="*/ 754380 h 754380"/>
                <a:gd name="connsiteX1" fmla="*/ 885774 w 974359"/>
                <a:gd name="connsiteY1" fmla="*/ 548640 h 754380"/>
                <a:gd name="connsiteX2" fmla="*/ 139014 w 974359"/>
                <a:gd name="connsiteY2" fmla="*/ 342900 h 754380"/>
                <a:gd name="connsiteX3" fmla="*/ 1854 w 974359"/>
                <a:gd name="connsiteY3" fmla="*/ 0 h 754380"/>
                <a:gd name="connsiteX0" fmla="*/ 931054 w 958511"/>
                <a:gd name="connsiteY0" fmla="*/ 754380 h 754380"/>
                <a:gd name="connsiteX1" fmla="*/ 847768 w 958511"/>
                <a:gd name="connsiteY1" fmla="*/ 526626 h 754380"/>
                <a:gd name="connsiteX2" fmla="*/ 138574 w 958511"/>
                <a:gd name="connsiteY2" fmla="*/ 342900 h 754380"/>
                <a:gd name="connsiteX3" fmla="*/ 1414 w 958511"/>
                <a:gd name="connsiteY3" fmla="*/ 0 h 754380"/>
                <a:gd name="connsiteX0" fmla="*/ 931054 w 942242"/>
                <a:gd name="connsiteY0" fmla="*/ 754380 h 754380"/>
                <a:gd name="connsiteX1" fmla="*/ 847768 w 942242"/>
                <a:gd name="connsiteY1" fmla="*/ 526626 h 754380"/>
                <a:gd name="connsiteX2" fmla="*/ 138574 w 942242"/>
                <a:gd name="connsiteY2" fmla="*/ 342900 h 754380"/>
                <a:gd name="connsiteX3" fmla="*/ 1414 w 942242"/>
                <a:gd name="connsiteY3" fmla="*/ 0 h 754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2242" h="754380">
                  <a:moveTo>
                    <a:pt x="931054" y="754380"/>
                  </a:moveTo>
                  <a:cubicBezTo>
                    <a:pt x="936669" y="656448"/>
                    <a:pt x="979848" y="595206"/>
                    <a:pt x="847768" y="526626"/>
                  </a:cubicBezTo>
                  <a:cubicBezTo>
                    <a:pt x="715688" y="458046"/>
                    <a:pt x="279633" y="430671"/>
                    <a:pt x="138574" y="342900"/>
                  </a:cubicBezTo>
                  <a:cubicBezTo>
                    <a:pt x="-2485" y="255129"/>
                    <a:pt x="-3666" y="125730"/>
                    <a:pt x="1414" y="0"/>
                  </a:cubicBezTo>
                </a:path>
              </a:pathLst>
            </a:custGeom>
            <a:ln w="15875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 Light" panose="020F030202020403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Rectangle 21"/>
                <p:cNvSpPr/>
                <p:nvPr/>
              </p:nvSpPr>
              <p:spPr>
                <a:xfrm>
                  <a:off x="3440501" y="4103494"/>
                  <a:ext cx="43794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⨀</m:t>
                        </m:r>
                      </m:oMath>
                    </m:oMathPara>
                  </a14:m>
                  <a:endParaRPr lang="en-US" dirty="0">
                    <a:solidFill>
                      <a:srgbClr val="7030A0"/>
                    </a:solidFill>
                    <a:latin typeface="Calibri Light" panose="020F0302020204030204" pitchFamily="34" charset="0"/>
                  </a:endParaRPr>
                </a:p>
              </p:txBody>
            </p:sp>
          </mc:Choice>
          <mc:Fallback xmlns="">
            <p:sp>
              <p:nvSpPr>
                <p:cNvPr id="21" name="Rectangle 2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40501" y="4103494"/>
                  <a:ext cx="437940" cy="369332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b="-1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3" name="Group 22"/>
            <p:cNvGrpSpPr/>
            <p:nvPr/>
          </p:nvGrpSpPr>
          <p:grpSpPr>
            <a:xfrm>
              <a:off x="3198759" y="4064062"/>
              <a:ext cx="2294395" cy="1113358"/>
              <a:chOff x="3912522" y="3864367"/>
              <a:chExt cx="2294395" cy="1113358"/>
            </a:xfrm>
          </p:grpSpPr>
          <p:cxnSp>
            <p:nvCxnSpPr>
              <p:cNvPr id="76" name="Straight Arrow Connector 75"/>
              <p:cNvCxnSpPr/>
              <p:nvPr/>
            </p:nvCxnSpPr>
            <p:spPr>
              <a:xfrm flipV="1">
                <a:off x="3912522" y="4531021"/>
                <a:ext cx="2294395" cy="446704"/>
              </a:xfrm>
              <a:prstGeom prst="straightConnector1">
                <a:avLst/>
              </a:prstGeom>
              <a:ln w="15875">
                <a:solidFill>
                  <a:srgbClr val="7030A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77" name="Group 76"/>
              <p:cNvGrpSpPr/>
              <p:nvPr/>
            </p:nvGrpSpPr>
            <p:grpSpPr>
              <a:xfrm>
                <a:off x="4488462" y="3864367"/>
                <a:ext cx="1105031" cy="875620"/>
                <a:chOff x="4488462" y="3864367"/>
                <a:chExt cx="1105031" cy="875620"/>
              </a:xfrm>
            </p:grpSpPr>
            <p:grpSp>
              <p:nvGrpSpPr>
                <p:cNvPr id="78" name="Group 77"/>
                <p:cNvGrpSpPr/>
                <p:nvPr/>
              </p:nvGrpSpPr>
              <p:grpSpPr>
                <a:xfrm>
                  <a:off x="4488462" y="4116109"/>
                  <a:ext cx="706369" cy="623878"/>
                  <a:chOff x="2597944" y="3719512"/>
                  <a:chExt cx="706369" cy="623878"/>
                </a:xfrm>
              </p:grpSpPr>
              <p:sp>
                <p:nvSpPr>
                  <p:cNvPr id="80" name="Freeform 79"/>
                  <p:cNvSpPr/>
                  <p:nvPr/>
                </p:nvSpPr>
                <p:spPr>
                  <a:xfrm>
                    <a:off x="2597944" y="3719512"/>
                    <a:ext cx="628649" cy="485775"/>
                  </a:xfrm>
                  <a:custGeom>
                    <a:avLst/>
                    <a:gdLst>
                      <a:gd name="connsiteX0" fmla="*/ 0 w 573881"/>
                      <a:gd name="connsiteY0" fmla="*/ 0 h 495300"/>
                      <a:gd name="connsiteX1" fmla="*/ 383381 w 573881"/>
                      <a:gd name="connsiteY1" fmla="*/ 238125 h 495300"/>
                      <a:gd name="connsiteX2" fmla="*/ 573881 w 573881"/>
                      <a:gd name="connsiteY2" fmla="*/ 495300 h 495300"/>
                      <a:gd name="connsiteX0" fmla="*/ 0 w 573881"/>
                      <a:gd name="connsiteY0" fmla="*/ 0 h 495300"/>
                      <a:gd name="connsiteX1" fmla="*/ 426243 w 573881"/>
                      <a:gd name="connsiteY1" fmla="*/ 133350 h 495300"/>
                      <a:gd name="connsiteX2" fmla="*/ 573881 w 573881"/>
                      <a:gd name="connsiteY2" fmla="*/ 495300 h 495300"/>
                      <a:gd name="connsiteX0" fmla="*/ 0 w 573881"/>
                      <a:gd name="connsiteY0" fmla="*/ 0 h 495300"/>
                      <a:gd name="connsiteX1" fmla="*/ 426243 w 573881"/>
                      <a:gd name="connsiteY1" fmla="*/ 133350 h 495300"/>
                      <a:gd name="connsiteX2" fmla="*/ 573881 w 573881"/>
                      <a:gd name="connsiteY2" fmla="*/ 495300 h 495300"/>
                      <a:gd name="connsiteX0" fmla="*/ 0 w 573881"/>
                      <a:gd name="connsiteY0" fmla="*/ 0 h 495300"/>
                      <a:gd name="connsiteX1" fmla="*/ 426243 w 573881"/>
                      <a:gd name="connsiteY1" fmla="*/ 133350 h 495300"/>
                      <a:gd name="connsiteX2" fmla="*/ 573881 w 573881"/>
                      <a:gd name="connsiteY2" fmla="*/ 495300 h 495300"/>
                      <a:gd name="connsiteX0" fmla="*/ 0 w 628649"/>
                      <a:gd name="connsiteY0" fmla="*/ 0 h 485775"/>
                      <a:gd name="connsiteX1" fmla="*/ 426243 w 628649"/>
                      <a:gd name="connsiteY1" fmla="*/ 133350 h 485775"/>
                      <a:gd name="connsiteX2" fmla="*/ 628649 w 628649"/>
                      <a:gd name="connsiteY2" fmla="*/ 485775 h 485775"/>
                      <a:gd name="connsiteX0" fmla="*/ 0 w 628649"/>
                      <a:gd name="connsiteY0" fmla="*/ 0 h 485775"/>
                      <a:gd name="connsiteX1" fmla="*/ 426243 w 628649"/>
                      <a:gd name="connsiteY1" fmla="*/ 133350 h 485775"/>
                      <a:gd name="connsiteX2" fmla="*/ 628649 w 628649"/>
                      <a:gd name="connsiteY2" fmla="*/ 485775 h 485775"/>
                      <a:gd name="connsiteX0" fmla="*/ 0 w 628649"/>
                      <a:gd name="connsiteY0" fmla="*/ 0 h 485775"/>
                      <a:gd name="connsiteX1" fmla="*/ 426243 w 628649"/>
                      <a:gd name="connsiteY1" fmla="*/ 133350 h 485775"/>
                      <a:gd name="connsiteX2" fmla="*/ 628649 w 628649"/>
                      <a:gd name="connsiteY2" fmla="*/ 485775 h 4857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628649" h="485775">
                        <a:moveTo>
                          <a:pt x="0" y="0"/>
                        </a:moveTo>
                        <a:cubicBezTo>
                          <a:pt x="177800" y="11112"/>
                          <a:pt x="343693" y="38894"/>
                          <a:pt x="426243" y="133350"/>
                        </a:cubicBezTo>
                        <a:cubicBezTo>
                          <a:pt x="551656" y="256381"/>
                          <a:pt x="593724" y="365125"/>
                          <a:pt x="628649" y="485775"/>
                        </a:cubicBezTo>
                      </a:path>
                    </a:pathLst>
                  </a:custGeom>
                  <a:ln w="12700">
                    <a:solidFill>
                      <a:srgbClr val="7030A0"/>
                    </a:solidFill>
                    <a:prstDash val="solid"/>
                    <a:tailEnd type="stealth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Calibri Light" panose="020F0302020204030204" pitchFamily="34" charset="0"/>
                    </a:endParaRPr>
                  </a:p>
                </p:txBody>
              </p:sp>
              <p:cxnSp>
                <p:nvCxnSpPr>
                  <p:cNvPr id="81" name="Straight Connector 80"/>
                  <p:cNvCxnSpPr>
                    <a:stCxn id="80" idx="2"/>
                  </p:cNvCxnSpPr>
                  <p:nvPr/>
                </p:nvCxnSpPr>
                <p:spPr>
                  <a:xfrm flipH="1">
                    <a:off x="3192164" y="4205287"/>
                    <a:ext cx="34429" cy="138103"/>
                  </a:xfrm>
                  <a:prstGeom prst="line">
                    <a:avLst/>
                  </a:prstGeom>
                  <a:ln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2" name="Straight Connector 81"/>
                  <p:cNvCxnSpPr/>
                  <p:nvPr/>
                </p:nvCxnSpPr>
                <p:spPr>
                  <a:xfrm>
                    <a:off x="3220567" y="4205287"/>
                    <a:ext cx="83746" cy="111721"/>
                  </a:xfrm>
                  <a:prstGeom prst="line">
                    <a:avLst/>
                  </a:prstGeom>
                  <a:ln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79" name="TextBox 78"/>
                <p:cNvSpPr txBox="1"/>
                <p:nvPr/>
              </p:nvSpPr>
              <p:spPr>
                <a:xfrm>
                  <a:off x="4628677" y="3864367"/>
                  <a:ext cx="964816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>
                      <a:solidFill>
                        <a:srgbClr val="7030A0"/>
                      </a:solidFill>
                      <a:latin typeface="Calibri Light" panose="020F0302020204030204" pitchFamily="34" charset="0"/>
                      <a:ea typeface="Cambria Math" panose="02040503050406030204" pitchFamily="18" charset="0"/>
                    </a:rPr>
                    <a:t>Attention </a:t>
                  </a:r>
                </a:p>
                <a:p>
                  <a:r>
                    <a:rPr lang="en-US" sz="1400" dirty="0">
                      <a:solidFill>
                        <a:srgbClr val="7030A0"/>
                      </a:solidFill>
                      <a:latin typeface="Calibri Light" panose="020F0302020204030204" pitchFamily="34" charset="0"/>
                      <a:ea typeface="Cambria Math" panose="02040503050406030204" pitchFamily="18" charset="0"/>
                    </a:rPr>
                    <a:t>      W</a:t>
                  </a:r>
                  <a:r>
                    <a:rPr lang="en-US" altLang="zh-CN" sz="1400" dirty="0">
                      <a:solidFill>
                        <a:srgbClr val="7030A0"/>
                      </a:solidFill>
                      <a:latin typeface="Calibri Light" panose="020F0302020204030204" pitchFamily="34" charset="0"/>
                      <a:ea typeface="Cambria Math" panose="02040503050406030204" pitchFamily="18" charset="0"/>
                    </a:rPr>
                    <a:t>eight</a:t>
                  </a:r>
                  <a:endParaRPr lang="en-US" sz="1400" dirty="0">
                    <a:solidFill>
                      <a:srgbClr val="7030A0"/>
                    </a:solidFill>
                    <a:latin typeface="Calibri Light" panose="020F0302020204030204" pitchFamily="34" charset="0"/>
                    <a:ea typeface="Cambria Math" panose="02040503050406030204" pitchFamily="18" charset="0"/>
                  </a:endParaRPr>
                </a:p>
              </p:txBody>
            </p:sp>
          </p:grpSp>
        </p:grpSp>
        <p:cxnSp>
          <p:nvCxnSpPr>
            <p:cNvPr id="24" name="Curved Connector 23"/>
            <p:cNvCxnSpPr/>
            <p:nvPr/>
          </p:nvCxnSpPr>
          <p:spPr>
            <a:xfrm rot="10800000" flipH="1">
              <a:off x="3061599" y="4306100"/>
              <a:ext cx="460712" cy="1259940"/>
            </a:xfrm>
            <a:prstGeom prst="curvedConnector3">
              <a:avLst>
                <a:gd name="adj1" fmla="val -49619"/>
              </a:avLst>
            </a:prstGeom>
            <a:ln w="15875">
              <a:solidFill>
                <a:srgbClr val="7030A0"/>
              </a:solidFill>
              <a:prstDash val="dash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Freeform 24"/>
            <p:cNvSpPr/>
            <p:nvPr/>
          </p:nvSpPr>
          <p:spPr>
            <a:xfrm>
              <a:off x="3344843" y="3598215"/>
              <a:ext cx="521014" cy="693420"/>
            </a:xfrm>
            <a:custGeom>
              <a:avLst/>
              <a:gdLst>
                <a:gd name="connsiteX0" fmla="*/ 521014 w 521014"/>
                <a:gd name="connsiteY0" fmla="*/ 0 h 693420"/>
                <a:gd name="connsiteX1" fmla="*/ 71434 w 521014"/>
                <a:gd name="connsiteY1" fmla="*/ 83820 h 693420"/>
                <a:gd name="connsiteX2" fmla="*/ 10474 w 521014"/>
                <a:gd name="connsiteY2" fmla="*/ 480060 h 693420"/>
                <a:gd name="connsiteX3" fmla="*/ 170494 w 521014"/>
                <a:gd name="connsiteY3" fmla="*/ 693420 h 693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1014" h="693420">
                  <a:moveTo>
                    <a:pt x="521014" y="0"/>
                  </a:moveTo>
                  <a:cubicBezTo>
                    <a:pt x="338769" y="1905"/>
                    <a:pt x="156524" y="3810"/>
                    <a:pt x="71434" y="83820"/>
                  </a:cubicBezTo>
                  <a:cubicBezTo>
                    <a:pt x="-13656" y="163830"/>
                    <a:pt x="-6036" y="378460"/>
                    <a:pt x="10474" y="480060"/>
                  </a:cubicBezTo>
                  <a:cubicBezTo>
                    <a:pt x="26984" y="581660"/>
                    <a:pt x="98739" y="637540"/>
                    <a:pt x="170494" y="693420"/>
                  </a:cubicBezTo>
                </a:path>
              </a:pathLst>
            </a:custGeom>
            <a:ln w="15875">
              <a:solidFill>
                <a:srgbClr val="7030A0"/>
              </a:solidFill>
              <a:prstDash val="dash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 Light" panose="020F0302020204030204" pitchFamily="34" charset="0"/>
              </a:endParaRPr>
            </a:p>
          </p:txBody>
        </p:sp>
        <p:grpSp>
          <p:nvGrpSpPr>
            <p:cNvPr id="26" name="Group 25"/>
            <p:cNvGrpSpPr/>
            <p:nvPr/>
          </p:nvGrpSpPr>
          <p:grpSpPr>
            <a:xfrm>
              <a:off x="3852419" y="4299829"/>
              <a:ext cx="4575618" cy="877591"/>
              <a:chOff x="4566182" y="4100134"/>
              <a:chExt cx="4575618" cy="877591"/>
            </a:xfrm>
          </p:grpSpPr>
          <p:grpSp>
            <p:nvGrpSpPr>
              <p:cNvPr id="32" name="Group 31"/>
              <p:cNvGrpSpPr/>
              <p:nvPr/>
            </p:nvGrpSpPr>
            <p:grpSpPr>
              <a:xfrm>
                <a:off x="4566182" y="4369849"/>
                <a:ext cx="1640735" cy="607876"/>
                <a:chOff x="4566182" y="4369849"/>
                <a:chExt cx="1640735" cy="607876"/>
              </a:xfrm>
            </p:grpSpPr>
            <p:cxnSp>
              <p:nvCxnSpPr>
                <p:cNvPr id="71" name="Straight Arrow Connector 70"/>
                <p:cNvCxnSpPr>
                  <a:endCxn id="34" idx="2"/>
                </p:cNvCxnSpPr>
                <p:nvPr/>
              </p:nvCxnSpPr>
              <p:spPr>
                <a:xfrm flipV="1">
                  <a:off x="4566182" y="4531021"/>
                  <a:ext cx="1640735" cy="446704"/>
                </a:xfrm>
                <a:prstGeom prst="straightConnector1">
                  <a:avLst/>
                </a:prstGeom>
                <a:ln w="15875">
                  <a:solidFill>
                    <a:srgbClr val="7030A0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72" name="Group 71"/>
                <p:cNvGrpSpPr/>
                <p:nvPr/>
              </p:nvGrpSpPr>
              <p:grpSpPr>
                <a:xfrm>
                  <a:off x="5216178" y="4369849"/>
                  <a:ext cx="201717" cy="396802"/>
                  <a:chOff x="3102596" y="3946588"/>
                  <a:chExt cx="201717" cy="396802"/>
                </a:xfrm>
              </p:grpSpPr>
              <p:sp>
                <p:nvSpPr>
                  <p:cNvPr id="73" name="Freeform 72"/>
                  <p:cNvSpPr/>
                  <p:nvPr/>
                </p:nvSpPr>
                <p:spPr>
                  <a:xfrm>
                    <a:off x="3102596" y="3946588"/>
                    <a:ext cx="123997" cy="258699"/>
                  </a:xfrm>
                  <a:custGeom>
                    <a:avLst/>
                    <a:gdLst>
                      <a:gd name="connsiteX0" fmla="*/ 0 w 573881"/>
                      <a:gd name="connsiteY0" fmla="*/ 0 h 495300"/>
                      <a:gd name="connsiteX1" fmla="*/ 383381 w 573881"/>
                      <a:gd name="connsiteY1" fmla="*/ 238125 h 495300"/>
                      <a:gd name="connsiteX2" fmla="*/ 573881 w 573881"/>
                      <a:gd name="connsiteY2" fmla="*/ 495300 h 495300"/>
                      <a:gd name="connsiteX0" fmla="*/ 0 w 573881"/>
                      <a:gd name="connsiteY0" fmla="*/ 0 h 495300"/>
                      <a:gd name="connsiteX1" fmla="*/ 426243 w 573881"/>
                      <a:gd name="connsiteY1" fmla="*/ 133350 h 495300"/>
                      <a:gd name="connsiteX2" fmla="*/ 573881 w 573881"/>
                      <a:gd name="connsiteY2" fmla="*/ 495300 h 495300"/>
                      <a:gd name="connsiteX0" fmla="*/ 0 w 573881"/>
                      <a:gd name="connsiteY0" fmla="*/ 0 h 495300"/>
                      <a:gd name="connsiteX1" fmla="*/ 426243 w 573881"/>
                      <a:gd name="connsiteY1" fmla="*/ 133350 h 495300"/>
                      <a:gd name="connsiteX2" fmla="*/ 573881 w 573881"/>
                      <a:gd name="connsiteY2" fmla="*/ 495300 h 495300"/>
                      <a:gd name="connsiteX0" fmla="*/ 0 w 573881"/>
                      <a:gd name="connsiteY0" fmla="*/ 0 h 495300"/>
                      <a:gd name="connsiteX1" fmla="*/ 426243 w 573881"/>
                      <a:gd name="connsiteY1" fmla="*/ 133350 h 495300"/>
                      <a:gd name="connsiteX2" fmla="*/ 573881 w 573881"/>
                      <a:gd name="connsiteY2" fmla="*/ 495300 h 495300"/>
                      <a:gd name="connsiteX0" fmla="*/ 0 w 628649"/>
                      <a:gd name="connsiteY0" fmla="*/ 0 h 485775"/>
                      <a:gd name="connsiteX1" fmla="*/ 426243 w 628649"/>
                      <a:gd name="connsiteY1" fmla="*/ 133350 h 485775"/>
                      <a:gd name="connsiteX2" fmla="*/ 628649 w 628649"/>
                      <a:gd name="connsiteY2" fmla="*/ 485775 h 485775"/>
                      <a:gd name="connsiteX0" fmla="*/ 0 w 628649"/>
                      <a:gd name="connsiteY0" fmla="*/ 0 h 485775"/>
                      <a:gd name="connsiteX1" fmla="*/ 426243 w 628649"/>
                      <a:gd name="connsiteY1" fmla="*/ 133350 h 485775"/>
                      <a:gd name="connsiteX2" fmla="*/ 628649 w 628649"/>
                      <a:gd name="connsiteY2" fmla="*/ 485775 h 485775"/>
                      <a:gd name="connsiteX0" fmla="*/ 0 w 628649"/>
                      <a:gd name="connsiteY0" fmla="*/ 0 h 485775"/>
                      <a:gd name="connsiteX1" fmla="*/ 426243 w 628649"/>
                      <a:gd name="connsiteY1" fmla="*/ 133350 h 485775"/>
                      <a:gd name="connsiteX2" fmla="*/ 628649 w 628649"/>
                      <a:gd name="connsiteY2" fmla="*/ 485775 h 4857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628649" h="485775">
                        <a:moveTo>
                          <a:pt x="0" y="0"/>
                        </a:moveTo>
                        <a:cubicBezTo>
                          <a:pt x="177800" y="11112"/>
                          <a:pt x="343693" y="38894"/>
                          <a:pt x="426243" y="133350"/>
                        </a:cubicBezTo>
                        <a:cubicBezTo>
                          <a:pt x="551656" y="256381"/>
                          <a:pt x="593724" y="365125"/>
                          <a:pt x="628649" y="485775"/>
                        </a:cubicBezTo>
                      </a:path>
                    </a:pathLst>
                  </a:custGeom>
                  <a:ln w="12700">
                    <a:solidFill>
                      <a:srgbClr val="7030A0"/>
                    </a:solidFill>
                    <a:prstDash val="solid"/>
                    <a:tailEnd type="stealth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Calibri Light" panose="020F0302020204030204" pitchFamily="34" charset="0"/>
                    </a:endParaRPr>
                  </a:p>
                </p:txBody>
              </p:sp>
              <p:cxnSp>
                <p:nvCxnSpPr>
                  <p:cNvPr id="74" name="Straight Connector 73"/>
                  <p:cNvCxnSpPr>
                    <a:stCxn id="73" idx="2"/>
                  </p:cNvCxnSpPr>
                  <p:nvPr/>
                </p:nvCxnSpPr>
                <p:spPr>
                  <a:xfrm flipH="1">
                    <a:off x="3192165" y="4205287"/>
                    <a:ext cx="34428" cy="138103"/>
                  </a:xfrm>
                  <a:prstGeom prst="line">
                    <a:avLst/>
                  </a:prstGeom>
                  <a:ln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5" name="Straight Connector 74"/>
                  <p:cNvCxnSpPr/>
                  <p:nvPr/>
                </p:nvCxnSpPr>
                <p:spPr>
                  <a:xfrm>
                    <a:off x="3220567" y="4205287"/>
                    <a:ext cx="83746" cy="111721"/>
                  </a:xfrm>
                  <a:prstGeom prst="line">
                    <a:avLst/>
                  </a:prstGeom>
                  <a:ln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33" name="Group 32"/>
              <p:cNvGrpSpPr/>
              <p:nvPr/>
            </p:nvGrpSpPr>
            <p:grpSpPr>
              <a:xfrm>
                <a:off x="5219842" y="4100134"/>
                <a:ext cx="3921958" cy="877591"/>
                <a:chOff x="5219842" y="4100134"/>
                <a:chExt cx="3921958" cy="877591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4" name="TextBox 33"/>
                    <p:cNvSpPr txBox="1"/>
                    <p:nvPr/>
                  </p:nvSpPr>
                  <p:spPr>
                    <a:xfrm>
                      <a:off x="6023831" y="4100134"/>
                      <a:ext cx="366171" cy="43088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80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⊕</m:t>
                            </m:r>
                          </m:oMath>
                        </m:oMathPara>
                      </a14:m>
                      <a:endParaRPr lang="en-US" sz="2800" dirty="0">
                        <a:solidFill>
                          <a:srgbClr val="7030A0"/>
                        </a:solidFill>
                        <a:latin typeface="Calibri Light" panose="020F0302020204030204" pitchFamily="34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269" name="TextBox 268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023831" y="4100134"/>
                      <a:ext cx="366171" cy="430887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35" name="Group 34"/>
                <p:cNvGrpSpPr/>
                <p:nvPr/>
              </p:nvGrpSpPr>
              <p:grpSpPr>
                <a:xfrm>
                  <a:off x="5219842" y="4382714"/>
                  <a:ext cx="3921958" cy="595011"/>
                  <a:chOff x="5219842" y="4382714"/>
                  <a:chExt cx="3921958" cy="595011"/>
                </a:xfrm>
              </p:grpSpPr>
              <p:cxnSp>
                <p:nvCxnSpPr>
                  <p:cNvPr id="36" name="Straight Arrow Connector 35"/>
                  <p:cNvCxnSpPr>
                    <a:endCxn id="34" idx="2"/>
                  </p:cNvCxnSpPr>
                  <p:nvPr/>
                </p:nvCxnSpPr>
                <p:spPr>
                  <a:xfrm flipV="1">
                    <a:off x="5219842" y="4531021"/>
                    <a:ext cx="987075" cy="446704"/>
                  </a:xfrm>
                  <a:prstGeom prst="straightConnector1">
                    <a:avLst/>
                  </a:prstGeom>
                  <a:ln w="15875">
                    <a:solidFill>
                      <a:srgbClr val="7030A0"/>
                    </a:solidFill>
                    <a:tailEnd type="stealth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" name="Straight Arrow Connector 36"/>
                  <p:cNvCxnSpPr>
                    <a:endCxn id="34" idx="2"/>
                  </p:cNvCxnSpPr>
                  <p:nvPr/>
                </p:nvCxnSpPr>
                <p:spPr>
                  <a:xfrm flipV="1">
                    <a:off x="5873502" y="4531021"/>
                    <a:ext cx="333415" cy="446704"/>
                  </a:xfrm>
                  <a:prstGeom prst="straightConnector1">
                    <a:avLst/>
                  </a:prstGeom>
                  <a:ln w="15875">
                    <a:solidFill>
                      <a:srgbClr val="7030A0"/>
                    </a:solidFill>
                    <a:tailEnd type="stealth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" name="Straight Arrow Connector 37"/>
                  <p:cNvCxnSpPr>
                    <a:endCxn id="34" idx="2"/>
                  </p:cNvCxnSpPr>
                  <p:nvPr/>
                </p:nvCxnSpPr>
                <p:spPr>
                  <a:xfrm flipH="1" flipV="1">
                    <a:off x="6206917" y="4531021"/>
                    <a:ext cx="320245" cy="446704"/>
                  </a:xfrm>
                  <a:prstGeom prst="straightConnector1">
                    <a:avLst/>
                  </a:prstGeom>
                  <a:ln w="15875">
                    <a:solidFill>
                      <a:srgbClr val="7030A0"/>
                    </a:solidFill>
                    <a:tailEnd type="stealth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9" name="Straight Arrow Connector 38"/>
                  <p:cNvCxnSpPr>
                    <a:endCxn id="34" idx="2"/>
                  </p:cNvCxnSpPr>
                  <p:nvPr/>
                </p:nvCxnSpPr>
                <p:spPr>
                  <a:xfrm flipH="1" flipV="1">
                    <a:off x="6206917" y="4531021"/>
                    <a:ext cx="973905" cy="446704"/>
                  </a:xfrm>
                  <a:prstGeom prst="straightConnector1">
                    <a:avLst/>
                  </a:prstGeom>
                  <a:ln w="15875">
                    <a:solidFill>
                      <a:srgbClr val="7030A0"/>
                    </a:solidFill>
                    <a:tailEnd type="stealth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0" name="Straight Arrow Connector 39"/>
                  <p:cNvCxnSpPr>
                    <a:endCxn id="34" idx="2"/>
                  </p:cNvCxnSpPr>
                  <p:nvPr/>
                </p:nvCxnSpPr>
                <p:spPr>
                  <a:xfrm flipH="1" flipV="1">
                    <a:off x="6206917" y="4531021"/>
                    <a:ext cx="1627565" cy="446704"/>
                  </a:xfrm>
                  <a:prstGeom prst="straightConnector1">
                    <a:avLst/>
                  </a:prstGeom>
                  <a:ln w="15875">
                    <a:solidFill>
                      <a:srgbClr val="7030A0"/>
                    </a:solidFill>
                    <a:tailEnd type="stealth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1" name="Straight Arrow Connector 40"/>
                  <p:cNvCxnSpPr>
                    <a:endCxn id="34" idx="2"/>
                  </p:cNvCxnSpPr>
                  <p:nvPr/>
                </p:nvCxnSpPr>
                <p:spPr>
                  <a:xfrm flipH="1" flipV="1">
                    <a:off x="6206917" y="4531021"/>
                    <a:ext cx="2281225" cy="446704"/>
                  </a:xfrm>
                  <a:prstGeom prst="straightConnector1">
                    <a:avLst/>
                  </a:prstGeom>
                  <a:ln w="15875">
                    <a:solidFill>
                      <a:srgbClr val="7030A0"/>
                    </a:solidFill>
                    <a:tailEnd type="stealth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2" name="Straight Arrow Connector 41"/>
                  <p:cNvCxnSpPr>
                    <a:endCxn id="34" idx="2"/>
                  </p:cNvCxnSpPr>
                  <p:nvPr/>
                </p:nvCxnSpPr>
                <p:spPr>
                  <a:xfrm flipH="1" flipV="1">
                    <a:off x="6206917" y="4531021"/>
                    <a:ext cx="2934883" cy="446704"/>
                  </a:xfrm>
                  <a:prstGeom prst="straightConnector1">
                    <a:avLst/>
                  </a:prstGeom>
                  <a:ln w="15875">
                    <a:solidFill>
                      <a:srgbClr val="7030A0"/>
                    </a:solidFill>
                    <a:tailEnd type="stealth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43" name="Group 42"/>
                  <p:cNvGrpSpPr/>
                  <p:nvPr/>
                </p:nvGrpSpPr>
                <p:grpSpPr>
                  <a:xfrm rot="21108999">
                    <a:off x="5477159" y="4394601"/>
                    <a:ext cx="201717" cy="396802"/>
                    <a:chOff x="3102596" y="3946588"/>
                    <a:chExt cx="201717" cy="396802"/>
                  </a:xfrm>
                </p:grpSpPr>
                <p:sp>
                  <p:nvSpPr>
                    <p:cNvPr id="68" name="Freeform 67"/>
                    <p:cNvSpPr/>
                    <p:nvPr/>
                  </p:nvSpPr>
                  <p:spPr>
                    <a:xfrm>
                      <a:off x="3102596" y="3946588"/>
                      <a:ext cx="123997" cy="258699"/>
                    </a:xfrm>
                    <a:custGeom>
                      <a:avLst/>
                      <a:gdLst>
                        <a:gd name="connsiteX0" fmla="*/ 0 w 573881"/>
                        <a:gd name="connsiteY0" fmla="*/ 0 h 495300"/>
                        <a:gd name="connsiteX1" fmla="*/ 383381 w 573881"/>
                        <a:gd name="connsiteY1" fmla="*/ 238125 h 495300"/>
                        <a:gd name="connsiteX2" fmla="*/ 573881 w 573881"/>
                        <a:gd name="connsiteY2" fmla="*/ 495300 h 495300"/>
                        <a:gd name="connsiteX0" fmla="*/ 0 w 573881"/>
                        <a:gd name="connsiteY0" fmla="*/ 0 h 495300"/>
                        <a:gd name="connsiteX1" fmla="*/ 426243 w 573881"/>
                        <a:gd name="connsiteY1" fmla="*/ 133350 h 495300"/>
                        <a:gd name="connsiteX2" fmla="*/ 573881 w 573881"/>
                        <a:gd name="connsiteY2" fmla="*/ 495300 h 495300"/>
                        <a:gd name="connsiteX0" fmla="*/ 0 w 573881"/>
                        <a:gd name="connsiteY0" fmla="*/ 0 h 495300"/>
                        <a:gd name="connsiteX1" fmla="*/ 426243 w 573881"/>
                        <a:gd name="connsiteY1" fmla="*/ 133350 h 495300"/>
                        <a:gd name="connsiteX2" fmla="*/ 573881 w 573881"/>
                        <a:gd name="connsiteY2" fmla="*/ 495300 h 495300"/>
                        <a:gd name="connsiteX0" fmla="*/ 0 w 573881"/>
                        <a:gd name="connsiteY0" fmla="*/ 0 h 495300"/>
                        <a:gd name="connsiteX1" fmla="*/ 426243 w 573881"/>
                        <a:gd name="connsiteY1" fmla="*/ 133350 h 495300"/>
                        <a:gd name="connsiteX2" fmla="*/ 573881 w 573881"/>
                        <a:gd name="connsiteY2" fmla="*/ 495300 h 495300"/>
                        <a:gd name="connsiteX0" fmla="*/ 0 w 628649"/>
                        <a:gd name="connsiteY0" fmla="*/ 0 h 485775"/>
                        <a:gd name="connsiteX1" fmla="*/ 426243 w 628649"/>
                        <a:gd name="connsiteY1" fmla="*/ 133350 h 485775"/>
                        <a:gd name="connsiteX2" fmla="*/ 628649 w 628649"/>
                        <a:gd name="connsiteY2" fmla="*/ 485775 h 485775"/>
                        <a:gd name="connsiteX0" fmla="*/ 0 w 628649"/>
                        <a:gd name="connsiteY0" fmla="*/ 0 h 485775"/>
                        <a:gd name="connsiteX1" fmla="*/ 426243 w 628649"/>
                        <a:gd name="connsiteY1" fmla="*/ 133350 h 485775"/>
                        <a:gd name="connsiteX2" fmla="*/ 628649 w 628649"/>
                        <a:gd name="connsiteY2" fmla="*/ 485775 h 485775"/>
                        <a:gd name="connsiteX0" fmla="*/ 0 w 628649"/>
                        <a:gd name="connsiteY0" fmla="*/ 0 h 485775"/>
                        <a:gd name="connsiteX1" fmla="*/ 426243 w 628649"/>
                        <a:gd name="connsiteY1" fmla="*/ 133350 h 485775"/>
                        <a:gd name="connsiteX2" fmla="*/ 628649 w 628649"/>
                        <a:gd name="connsiteY2" fmla="*/ 485775 h 485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</a:cxnLst>
                      <a:rect l="l" t="t" r="r" b="b"/>
                      <a:pathLst>
                        <a:path w="628649" h="485775">
                          <a:moveTo>
                            <a:pt x="0" y="0"/>
                          </a:moveTo>
                          <a:cubicBezTo>
                            <a:pt x="177800" y="11112"/>
                            <a:pt x="343693" y="38894"/>
                            <a:pt x="426243" y="133350"/>
                          </a:cubicBezTo>
                          <a:cubicBezTo>
                            <a:pt x="551656" y="256381"/>
                            <a:pt x="593724" y="365125"/>
                            <a:pt x="628649" y="485775"/>
                          </a:cubicBezTo>
                        </a:path>
                      </a:pathLst>
                    </a:custGeom>
                    <a:ln w="12700">
                      <a:solidFill>
                        <a:srgbClr val="7030A0"/>
                      </a:solidFill>
                      <a:prstDash val="solid"/>
                      <a:tailEnd type="stealth" w="med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latin typeface="Calibri Light" panose="020F0302020204030204" pitchFamily="34" charset="0"/>
                      </a:endParaRPr>
                    </a:p>
                  </p:txBody>
                </p:sp>
                <p:cxnSp>
                  <p:nvCxnSpPr>
                    <p:cNvPr id="69" name="Straight Connector 68"/>
                    <p:cNvCxnSpPr>
                      <a:stCxn id="68" idx="2"/>
                    </p:cNvCxnSpPr>
                    <p:nvPr/>
                  </p:nvCxnSpPr>
                  <p:spPr>
                    <a:xfrm flipH="1">
                      <a:off x="3192165" y="4205287"/>
                      <a:ext cx="34428" cy="138103"/>
                    </a:xfrm>
                    <a:prstGeom prst="line">
                      <a:avLst/>
                    </a:prstGeom>
                    <a:ln>
                      <a:solidFill>
                        <a:srgbClr val="7030A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0" name="Straight Connector 69"/>
                    <p:cNvCxnSpPr/>
                    <p:nvPr/>
                  </p:nvCxnSpPr>
                  <p:spPr>
                    <a:xfrm>
                      <a:off x="3220567" y="4205287"/>
                      <a:ext cx="83746" cy="111721"/>
                    </a:xfrm>
                    <a:prstGeom prst="line">
                      <a:avLst/>
                    </a:prstGeom>
                    <a:ln>
                      <a:solidFill>
                        <a:srgbClr val="7030A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4" name="Group 43"/>
                  <p:cNvGrpSpPr/>
                  <p:nvPr/>
                </p:nvGrpSpPr>
                <p:grpSpPr>
                  <a:xfrm rot="19527855">
                    <a:off x="5830855" y="4412924"/>
                    <a:ext cx="123440" cy="406368"/>
                    <a:chOff x="3180873" y="3934612"/>
                    <a:chExt cx="123440" cy="406368"/>
                  </a:xfrm>
                </p:grpSpPr>
                <p:sp>
                  <p:nvSpPr>
                    <p:cNvPr id="65" name="Freeform 64"/>
                    <p:cNvSpPr/>
                    <p:nvPr/>
                  </p:nvSpPr>
                  <p:spPr>
                    <a:xfrm>
                      <a:off x="3180873" y="3934612"/>
                      <a:ext cx="45719" cy="270675"/>
                    </a:xfrm>
                    <a:custGeom>
                      <a:avLst/>
                      <a:gdLst>
                        <a:gd name="connsiteX0" fmla="*/ 0 w 573881"/>
                        <a:gd name="connsiteY0" fmla="*/ 0 h 495300"/>
                        <a:gd name="connsiteX1" fmla="*/ 383381 w 573881"/>
                        <a:gd name="connsiteY1" fmla="*/ 238125 h 495300"/>
                        <a:gd name="connsiteX2" fmla="*/ 573881 w 573881"/>
                        <a:gd name="connsiteY2" fmla="*/ 495300 h 495300"/>
                        <a:gd name="connsiteX0" fmla="*/ 0 w 573881"/>
                        <a:gd name="connsiteY0" fmla="*/ 0 h 495300"/>
                        <a:gd name="connsiteX1" fmla="*/ 426243 w 573881"/>
                        <a:gd name="connsiteY1" fmla="*/ 133350 h 495300"/>
                        <a:gd name="connsiteX2" fmla="*/ 573881 w 573881"/>
                        <a:gd name="connsiteY2" fmla="*/ 495300 h 495300"/>
                        <a:gd name="connsiteX0" fmla="*/ 0 w 573881"/>
                        <a:gd name="connsiteY0" fmla="*/ 0 h 495300"/>
                        <a:gd name="connsiteX1" fmla="*/ 426243 w 573881"/>
                        <a:gd name="connsiteY1" fmla="*/ 133350 h 495300"/>
                        <a:gd name="connsiteX2" fmla="*/ 573881 w 573881"/>
                        <a:gd name="connsiteY2" fmla="*/ 495300 h 495300"/>
                        <a:gd name="connsiteX0" fmla="*/ 0 w 573881"/>
                        <a:gd name="connsiteY0" fmla="*/ 0 h 495300"/>
                        <a:gd name="connsiteX1" fmla="*/ 426243 w 573881"/>
                        <a:gd name="connsiteY1" fmla="*/ 133350 h 495300"/>
                        <a:gd name="connsiteX2" fmla="*/ 573881 w 573881"/>
                        <a:gd name="connsiteY2" fmla="*/ 495300 h 495300"/>
                        <a:gd name="connsiteX0" fmla="*/ 0 w 628649"/>
                        <a:gd name="connsiteY0" fmla="*/ 0 h 485775"/>
                        <a:gd name="connsiteX1" fmla="*/ 426243 w 628649"/>
                        <a:gd name="connsiteY1" fmla="*/ 133350 h 485775"/>
                        <a:gd name="connsiteX2" fmla="*/ 628649 w 628649"/>
                        <a:gd name="connsiteY2" fmla="*/ 485775 h 485775"/>
                        <a:gd name="connsiteX0" fmla="*/ 0 w 628649"/>
                        <a:gd name="connsiteY0" fmla="*/ 0 h 485775"/>
                        <a:gd name="connsiteX1" fmla="*/ 426243 w 628649"/>
                        <a:gd name="connsiteY1" fmla="*/ 133350 h 485775"/>
                        <a:gd name="connsiteX2" fmla="*/ 628649 w 628649"/>
                        <a:gd name="connsiteY2" fmla="*/ 485775 h 485775"/>
                        <a:gd name="connsiteX0" fmla="*/ 0 w 628649"/>
                        <a:gd name="connsiteY0" fmla="*/ 0 h 485775"/>
                        <a:gd name="connsiteX1" fmla="*/ 426243 w 628649"/>
                        <a:gd name="connsiteY1" fmla="*/ 133350 h 485775"/>
                        <a:gd name="connsiteX2" fmla="*/ 628649 w 628649"/>
                        <a:gd name="connsiteY2" fmla="*/ 485775 h 485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</a:cxnLst>
                      <a:rect l="l" t="t" r="r" b="b"/>
                      <a:pathLst>
                        <a:path w="628649" h="485775">
                          <a:moveTo>
                            <a:pt x="0" y="0"/>
                          </a:moveTo>
                          <a:cubicBezTo>
                            <a:pt x="177800" y="11112"/>
                            <a:pt x="343693" y="38894"/>
                            <a:pt x="426243" y="133350"/>
                          </a:cubicBezTo>
                          <a:cubicBezTo>
                            <a:pt x="551656" y="256381"/>
                            <a:pt x="593724" y="365125"/>
                            <a:pt x="628649" y="485775"/>
                          </a:cubicBezTo>
                        </a:path>
                      </a:pathLst>
                    </a:custGeom>
                    <a:ln w="12700">
                      <a:solidFill>
                        <a:srgbClr val="7030A0"/>
                      </a:solidFill>
                      <a:prstDash val="solid"/>
                      <a:tailEnd type="stealth" w="med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latin typeface="Calibri Light" panose="020F0302020204030204" pitchFamily="34" charset="0"/>
                      </a:endParaRPr>
                    </a:p>
                  </p:txBody>
                </p:sp>
                <p:cxnSp>
                  <p:nvCxnSpPr>
                    <p:cNvPr id="66" name="Straight Connector 65"/>
                    <p:cNvCxnSpPr>
                      <a:stCxn id="65" idx="2"/>
                    </p:cNvCxnSpPr>
                    <p:nvPr/>
                  </p:nvCxnSpPr>
                  <p:spPr>
                    <a:xfrm rot="2072145">
                      <a:off x="3184412" y="4207697"/>
                      <a:ext cx="49933" cy="133283"/>
                    </a:xfrm>
                    <a:prstGeom prst="line">
                      <a:avLst/>
                    </a:prstGeom>
                    <a:ln>
                      <a:solidFill>
                        <a:srgbClr val="7030A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7" name="Straight Connector 66"/>
                    <p:cNvCxnSpPr/>
                    <p:nvPr/>
                  </p:nvCxnSpPr>
                  <p:spPr>
                    <a:xfrm>
                      <a:off x="3220567" y="4205287"/>
                      <a:ext cx="83746" cy="111721"/>
                    </a:xfrm>
                    <a:prstGeom prst="line">
                      <a:avLst/>
                    </a:prstGeom>
                    <a:ln>
                      <a:solidFill>
                        <a:srgbClr val="7030A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5" name="Group 44"/>
                  <p:cNvGrpSpPr/>
                  <p:nvPr/>
                </p:nvGrpSpPr>
                <p:grpSpPr>
                  <a:xfrm rot="2543870" flipH="1">
                    <a:off x="6444391" y="4409435"/>
                    <a:ext cx="126681" cy="406368"/>
                    <a:chOff x="3180873" y="3934612"/>
                    <a:chExt cx="123440" cy="406368"/>
                  </a:xfrm>
                </p:grpSpPr>
                <p:sp>
                  <p:nvSpPr>
                    <p:cNvPr id="62" name="Freeform 61"/>
                    <p:cNvSpPr/>
                    <p:nvPr/>
                  </p:nvSpPr>
                  <p:spPr>
                    <a:xfrm>
                      <a:off x="3180873" y="3934612"/>
                      <a:ext cx="45719" cy="270675"/>
                    </a:xfrm>
                    <a:custGeom>
                      <a:avLst/>
                      <a:gdLst>
                        <a:gd name="connsiteX0" fmla="*/ 0 w 573881"/>
                        <a:gd name="connsiteY0" fmla="*/ 0 h 495300"/>
                        <a:gd name="connsiteX1" fmla="*/ 383381 w 573881"/>
                        <a:gd name="connsiteY1" fmla="*/ 238125 h 495300"/>
                        <a:gd name="connsiteX2" fmla="*/ 573881 w 573881"/>
                        <a:gd name="connsiteY2" fmla="*/ 495300 h 495300"/>
                        <a:gd name="connsiteX0" fmla="*/ 0 w 573881"/>
                        <a:gd name="connsiteY0" fmla="*/ 0 h 495300"/>
                        <a:gd name="connsiteX1" fmla="*/ 426243 w 573881"/>
                        <a:gd name="connsiteY1" fmla="*/ 133350 h 495300"/>
                        <a:gd name="connsiteX2" fmla="*/ 573881 w 573881"/>
                        <a:gd name="connsiteY2" fmla="*/ 495300 h 495300"/>
                        <a:gd name="connsiteX0" fmla="*/ 0 w 573881"/>
                        <a:gd name="connsiteY0" fmla="*/ 0 h 495300"/>
                        <a:gd name="connsiteX1" fmla="*/ 426243 w 573881"/>
                        <a:gd name="connsiteY1" fmla="*/ 133350 h 495300"/>
                        <a:gd name="connsiteX2" fmla="*/ 573881 w 573881"/>
                        <a:gd name="connsiteY2" fmla="*/ 495300 h 495300"/>
                        <a:gd name="connsiteX0" fmla="*/ 0 w 573881"/>
                        <a:gd name="connsiteY0" fmla="*/ 0 h 495300"/>
                        <a:gd name="connsiteX1" fmla="*/ 426243 w 573881"/>
                        <a:gd name="connsiteY1" fmla="*/ 133350 h 495300"/>
                        <a:gd name="connsiteX2" fmla="*/ 573881 w 573881"/>
                        <a:gd name="connsiteY2" fmla="*/ 495300 h 495300"/>
                        <a:gd name="connsiteX0" fmla="*/ 0 w 628649"/>
                        <a:gd name="connsiteY0" fmla="*/ 0 h 485775"/>
                        <a:gd name="connsiteX1" fmla="*/ 426243 w 628649"/>
                        <a:gd name="connsiteY1" fmla="*/ 133350 h 485775"/>
                        <a:gd name="connsiteX2" fmla="*/ 628649 w 628649"/>
                        <a:gd name="connsiteY2" fmla="*/ 485775 h 485775"/>
                        <a:gd name="connsiteX0" fmla="*/ 0 w 628649"/>
                        <a:gd name="connsiteY0" fmla="*/ 0 h 485775"/>
                        <a:gd name="connsiteX1" fmla="*/ 426243 w 628649"/>
                        <a:gd name="connsiteY1" fmla="*/ 133350 h 485775"/>
                        <a:gd name="connsiteX2" fmla="*/ 628649 w 628649"/>
                        <a:gd name="connsiteY2" fmla="*/ 485775 h 485775"/>
                        <a:gd name="connsiteX0" fmla="*/ 0 w 628649"/>
                        <a:gd name="connsiteY0" fmla="*/ 0 h 485775"/>
                        <a:gd name="connsiteX1" fmla="*/ 426243 w 628649"/>
                        <a:gd name="connsiteY1" fmla="*/ 133350 h 485775"/>
                        <a:gd name="connsiteX2" fmla="*/ 628649 w 628649"/>
                        <a:gd name="connsiteY2" fmla="*/ 485775 h 485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</a:cxnLst>
                      <a:rect l="l" t="t" r="r" b="b"/>
                      <a:pathLst>
                        <a:path w="628649" h="485775">
                          <a:moveTo>
                            <a:pt x="0" y="0"/>
                          </a:moveTo>
                          <a:cubicBezTo>
                            <a:pt x="177800" y="11112"/>
                            <a:pt x="343693" y="38894"/>
                            <a:pt x="426243" y="133350"/>
                          </a:cubicBezTo>
                          <a:cubicBezTo>
                            <a:pt x="551656" y="256381"/>
                            <a:pt x="593724" y="365125"/>
                            <a:pt x="628649" y="485775"/>
                          </a:cubicBezTo>
                        </a:path>
                      </a:pathLst>
                    </a:custGeom>
                    <a:ln w="12700">
                      <a:solidFill>
                        <a:srgbClr val="7030A0"/>
                      </a:solidFill>
                      <a:prstDash val="solid"/>
                      <a:tailEnd type="stealth" w="med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latin typeface="Calibri Light" panose="020F0302020204030204" pitchFamily="34" charset="0"/>
                      </a:endParaRPr>
                    </a:p>
                  </p:txBody>
                </p:sp>
                <p:cxnSp>
                  <p:nvCxnSpPr>
                    <p:cNvPr id="63" name="Straight Connector 62"/>
                    <p:cNvCxnSpPr>
                      <a:stCxn id="62" idx="2"/>
                    </p:cNvCxnSpPr>
                    <p:nvPr/>
                  </p:nvCxnSpPr>
                  <p:spPr>
                    <a:xfrm rot="2072145">
                      <a:off x="3184412" y="4207697"/>
                      <a:ext cx="49933" cy="133283"/>
                    </a:xfrm>
                    <a:prstGeom prst="line">
                      <a:avLst/>
                    </a:prstGeom>
                    <a:ln>
                      <a:solidFill>
                        <a:srgbClr val="7030A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4" name="Straight Connector 63"/>
                    <p:cNvCxnSpPr/>
                    <p:nvPr/>
                  </p:nvCxnSpPr>
                  <p:spPr>
                    <a:xfrm>
                      <a:off x="3220567" y="4205287"/>
                      <a:ext cx="83746" cy="111721"/>
                    </a:xfrm>
                    <a:prstGeom prst="line">
                      <a:avLst/>
                    </a:prstGeom>
                    <a:ln>
                      <a:solidFill>
                        <a:srgbClr val="7030A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6" name="Group 45"/>
                  <p:cNvGrpSpPr/>
                  <p:nvPr/>
                </p:nvGrpSpPr>
                <p:grpSpPr>
                  <a:xfrm rot="1411830" flipH="1">
                    <a:off x="6698668" y="4397525"/>
                    <a:ext cx="211321" cy="396802"/>
                    <a:chOff x="3102596" y="3946588"/>
                    <a:chExt cx="201717" cy="396802"/>
                  </a:xfrm>
                </p:grpSpPr>
                <p:sp>
                  <p:nvSpPr>
                    <p:cNvPr id="59" name="Freeform 58"/>
                    <p:cNvSpPr/>
                    <p:nvPr/>
                  </p:nvSpPr>
                  <p:spPr>
                    <a:xfrm>
                      <a:off x="3102596" y="3946588"/>
                      <a:ext cx="123997" cy="258699"/>
                    </a:xfrm>
                    <a:custGeom>
                      <a:avLst/>
                      <a:gdLst>
                        <a:gd name="connsiteX0" fmla="*/ 0 w 573881"/>
                        <a:gd name="connsiteY0" fmla="*/ 0 h 495300"/>
                        <a:gd name="connsiteX1" fmla="*/ 383381 w 573881"/>
                        <a:gd name="connsiteY1" fmla="*/ 238125 h 495300"/>
                        <a:gd name="connsiteX2" fmla="*/ 573881 w 573881"/>
                        <a:gd name="connsiteY2" fmla="*/ 495300 h 495300"/>
                        <a:gd name="connsiteX0" fmla="*/ 0 w 573881"/>
                        <a:gd name="connsiteY0" fmla="*/ 0 h 495300"/>
                        <a:gd name="connsiteX1" fmla="*/ 426243 w 573881"/>
                        <a:gd name="connsiteY1" fmla="*/ 133350 h 495300"/>
                        <a:gd name="connsiteX2" fmla="*/ 573881 w 573881"/>
                        <a:gd name="connsiteY2" fmla="*/ 495300 h 495300"/>
                        <a:gd name="connsiteX0" fmla="*/ 0 w 573881"/>
                        <a:gd name="connsiteY0" fmla="*/ 0 h 495300"/>
                        <a:gd name="connsiteX1" fmla="*/ 426243 w 573881"/>
                        <a:gd name="connsiteY1" fmla="*/ 133350 h 495300"/>
                        <a:gd name="connsiteX2" fmla="*/ 573881 w 573881"/>
                        <a:gd name="connsiteY2" fmla="*/ 495300 h 495300"/>
                        <a:gd name="connsiteX0" fmla="*/ 0 w 573881"/>
                        <a:gd name="connsiteY0" fmla="*/ 0 h 495300"/>
                        <a:gd name="connsiteX1" fmla="*/ 426243 w 573881"/>
                        <a:gd name="connsiteY1" fmla="*/ 133350 h 495300"/>
                        <a:gd name="connsiteX2" fmla="*/ 573881 w 573881"/>
                        <a:gd name="connsiteY2" fmla="*/ 495300 h 495300"/>
                        <a:gd name="connsiteX0" fmla="*/ 0 w 628649"/>
                        <a:gd name="connsiteY0" fmla="*/ 0 h 485775"/>
                        <a:gd name="connsiteX1" fmla="*/ 426243 w 628649"/>
                        <a:gd name="connsiteY1" fmla="*/ 133350 h 485775"/>
                        <a:gd name="connsiteX2" fmla="*/ 628649 w 628649"/>
                        <a:gd name="connsiteY2" fmla="*/ 485775 h 485775"/>
                        <a:gd name="connsiteX0" fmla="*/ 0 w 628649"/>
                        <a:gd name="connsiteY0" fmla="*/ 0 h 485775"/>
                        <a:gd name="connsiteX1" fmla="*/ 426243 w 628649"/>
                        <a:gd name="connsiteY1" fmla="*/ 133350 h 485775"/>
                        <a:gd name="connsiteX2" fmla="*/ 628649 w 628649"/>
                        <a:gd name="connsiteY2" fmla="*/ 485775 h 485775"/>
                        <a:gd name="connsiteX0" fmla="*/ 0 w 628649"/>
                        <a:gd name="connsiteY0" fmla="*/ 0 h 485775"/>
                        <a:gd name="connsiteX1" fmla="*/ 426243 w 628649"/>
                        <a:gd name="connsiteY1" fmla="*/ 133350 h 485775"/>
                        <a:gd name="connsiteX2" fmla="*/ 628649 w 628649"/>
                        <a:gd name="connsiteY2" fmla="*/ 485775 h 485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</a:cxnLst>
                      <a:rect l="l" t="t" r="r" b="b"/>
                      <a:pathLst>
                        <a:path w="628649" h="485775">
                          <a:moveTo>
                            <a:pt x="0" y="0"/>
                          </a:moveTo>
                          <a:cubicBezTo>
                            <a:pt x="177800" y="11112"/>
                            <a:pt x="343693" y="38894"/>
                            <a:pt x="426243" y="133350"/>
                          </a:cubicBezTo>
                          <a:cubicBezTo>
                            <a:pt x="551656" y="256381"/>
                            <a:pt x="593724" y="365125"/>
                            <a:pt x="628649" y="485775"/>
                          </a:cubicBezTo>
                        </a:path>
                      </a:pathLst>
                    </a:custGeom>
                    <a:ln w="12700">
                      <a:solidFill>
                        <a:srgbClr val="7030A0"/>
                      </a:solidFill>
                      <a:prstDash val="solid"/>
                      <a:tailEnd type="stealth" w="med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latin typeface="Calibri Light" panose="020F0302020204030204" pitchFamily="34" charset="0"/>
                      </a:endParaRPr>
                    </a:p>
                  </p:txBody>
                </p:sp>
                <p:cxnSp>
                  <p:nvCxnSpPr>
                    <p:cNvPr id="60" name="Straight Connector 59"/>
                    <p:cNvCxnSpPr>
                      <a:stCxn id="59" idx="2"/>
                    </p:cNvCxnSpPr>
                    <p:nvPr/>
                  </p:nvCxnSpPr>
                  <p:spPr>
                    <a:xfrm flipH="1">
                      <a:off x="3192165" y="4205287"/>
                      <a:ext cx="34428" cy="138103"/>
                    </a:xfrm>
                    <a:prstGeom prst="line">
                      <a:avLst/>
                    </a:prstGeom>
                    <a:ln>
                      <a:solidFill>
                        <a:srgbClr val="7030A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1" name="Straight Connector 60"/>
                    <p:cNvCxnSpPr/>
                    <p:nvPr/>
                  </p:nvCxnSpPr>
                  <p:spPr>
                    <a:xfrm>
                      <a:off x="3220567" y="4205287"/>
                      <a:ext cx="83746" cy="111721"/>
                    </a:xfrm>
                    <a:prstGeom prst="line">
                      <a:avLst/>
                    </a:prstGeom>
                    <a:ln>
                      <a:solidFill>
                        <a:srgbClr val="7030A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7" name="Group 46"/>
                  <p:cNvGrpSpPr/>
                  <p:nvPr/>
                </p:nvGrpSpPr>
                <p:grpSpPr>
                  <a:xfrm rot="426856" flipH="1">
                    <a:off x="7006594" y="4382714"/>
                    <a:ext cx="221118" cy="396802"/>
                    <a:chOff x="3102596" y="3946588"/>
                    <a:chExt cx="201717" cy="396802"/>
                  </a:xfrm>
                </p:grpSpPr>
                <p:sp>
                  <p:nvSpPr>
                    <p:cNvPr id="56" name="Freeform 55"/>
                    <p:cNvSpPr/>
                    <p:nvPr/>
                  </p:nvSpPr>
                  <p:spPr>
                    <a:xfrm>
                      <a:off x="3102596" y="3946588"/>
                      <a:ext cx="123997" cy="258699"/>
                    </a:xfrm>
                    <a:custGeom>
                      <a:avLst/>
                      <a:gdLst>
                        <a:gd name="connsiteX0" fmla="*/ 0 w 573881"/>
                        <a:gd name="connsiteY0" fmla="*/ 0 h 495300"/>
                        <a:gd name="connsiteX1" fmla="*/ 383381 w 573881"/>
                        <a:gd name="connsiteY1" fmla="*/ 238125 h 495300"/>
                        <a:gd name="connsiteX2" fmla="*/ 573881 w 573881"/>
                        <a:gd name="connsiteY2" fmla="*/ 495300 h 495300"/>
                        <a:gd name="connsiteX0" fmla="*/ 0 w 573881"/>
                        <a:gd name="connsiteY0" fmla="*/ 0 h 495300"/>
                        <a:gd name="connsiteX1" fmla="*/ 426243 w 573881"/>
                        <a:gd name="connsiteY1" fmla="*/ 133350 h 495300"/>
                        <a:gd name="connsiteX2" fmla="*/ 573881 w 573881"/>
                        <a:gd name="connsiteY2" fmla="*/ 495300 h 495300"/>
                        <a:gd name="connsiteX0" fmla="*/ 0 w 573881"/>
                        <a:gd name="connsiteY0" fmla="*/ 0 h 495300"/>
                        <a:gd name="connsiteX1" fmla="*/ 426243 w 573881"/>
                        <a:gd name="connsiteY1" fmla="*/ 133350 h 495300"/>
                        <a:gd name="connsiteX2" fmla="*/ 573881 w 573881"/>
                        <a:gd name="connsiteY2" fmla="*/ 495300 h 495300"/>
                        <a:gd name="connsiteX0" fmla="*/ 0 w 573881"/>
                        <a:gd name="connsiteY0" fmla="*/ 0 h 495300"/>
                        <a:gd name="connsiteX1" fmla="*/ 426243 w 573881"/>
                        <a:gd name="connsiteY1" fmla="*/ 133350 h 495300"/>
                        <a:gd name="connsiteX2" fmla="*/ 573881 w 573881"/>
                        <a:gd name="connsiteY2" fmla="*/ 495300 h 495300"/>
                        <a:gd name="connsiteX0" fmla="*/ 0 w 628649"/>
                        <a:gd name="connsiteY0" fmla="*/ 0 h 485775"/>
                        <a:gd name="connsiteX1" fmla="*/ 426243 w 628649"/>
                        <a:gd name="connsiteY1" fmla="*/ 133350 h 485775"/>
                        <a:gd name="connsiteX2" fmla="*/ 628649 w 628649"/>
                        <a:gd name="connsiteY2" fmla="*/ 485775 h 485775"/>
                        <a:gd name="connsiteX0" fmla="*/ 0 w 628649"/>
                        <a:gd name="connsiteY0" fmla="*/ 0 h 485775"/>
                        <a:gd name="connsiteX1" fmla="*/ 426243 w 628649"/>
                        <a:gd name="connsiteY1" fmla="*/ 133350 h 485775"/>
                        <a:gd name="connsiteX2" fmla="*/ 628649 w 628649"/>
                        <a:gd name="connsiteY2" fmla="*/ 485775 h 485775"/>
                        <a:gd name="connsiteX0" fmla="*/ 0 w 628649"/>
                        <a:gd name="connsiteY0" fmla="*/ 0 h 485775"/>
                        <a:gd name="connsiteX1" fmla="*/ 426243 w 628649"/>
                        <a:gd name="connsiteY1" fmla="*/ 133350 h 485775"/>
                        <a:gd name="connsiteX2" fmla="*/ 628649 w 628649"/>
                        <a:gd name="connsiteY2" fmla="*/ 485775 h 485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</a:cxnLst>
                      <a:rect l="l" t="t" r="r" b="b"/>
                      <a:pathLst>
                        <a:path w="628649" h="485775">
                          <a:moveTo>
                            <a:pt x="0" y="0"/>
                          </a:moveTo>
                          <a:cubicBezTo>
                            <a:pt x="177800" y="11112"/>
                            <a:pt x="343693" y="38894"/>
                            <a:pt x="426243" y="133350"/>
                          </a:cubicBezTo>
                          <a:cubicBezTo>
                            <a:pt x="551656" y="256381"/>
                            <a:pt x="593724" y="365125"/>
                            <a:pt x="628649" y="485775"/>
                          </a:cubicBezTo>
                        </a:path>
                      </a:pathLst>
                    </a:custGeom>
                    <a:ln w="12700">
                      <a:solidFill>
                        <a:srgbClr val="7030A0"/>
                      </a:solidFill>
                      <a:prstDash val="solid"/>
                      <a:tailEnd type="stealth" w="med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latin typeface="Calibri Light" panose="020F0302020204030204" pitchFamily="34" charset="0"/>
                      </a:endParaRPr>
                    </a:p>
                  </p:txBody>
                </p:sp>
                <p:cxnSp>
                  <p:nvCxnSpPr>
                    <p:cNvPr id="57" name="Straight Connector 56"/>
                    <p:cNvCxnSpPr>
                      <a:stCxn id="56" idx="2"/>
                    </p:cNvCxnSpPr>
                    <p:nvPr/>
                  </p:nvCxnSpPr>
                  <p:spPr>
                    <a:xfrm flipH="1">
                      <a:off x="3192165" y="4205287"/>
                      <a:ext cx="34428" cy="138103"/>
                    </a:xfrm>
                    <a:prstGeom prst="line">
                      <a:avLst/>
                    </a:prstGeom>
                    <a:ln>
                      <a:solidFill>
                        <a:srgbClr val="7030A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8" name="Straight Connector 57"/>
                    <p:cNvCxnSpPr/>
                    <p:nvPr/>
                  </p:nvCxnSpPr>
                  <p:spPr>
                    <a:xfrm>
                      <a:off x="3220567" y="4205287"/>
                      <a:ext cx="83746" cy="111721"/>
                    </a:xfrm>
                    <a:prstGeom prst="line">
                      <a:avLst/>
                    </a:prstGeom>
                    <a:ln>
                      <a:solidFill>
                        <a:srgbClr val="7030A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8" name="Group 47"/>
                  <p:cNvGrpSpPr/>
                  <p:nvPr/>
                </p:nvGrpSpPr>
                <p:grpSpPr>
                  <a:xfrm flipH="1">
                    <a:off x="7363908" y="4383847"/>
                    <a:ext cx="233064" cy="396802"/>
                    <a:chOff x="3102596" y="3946588"/>
                    <a:chExt cx="201717" cy="396802"/>
                  </a:xfrm>
                </p:grpSpPr>
                <p:sp>
                  <p:nvSpPr>
                    <p:cNvPr id="53" name="Freeform 52"/>
                    <p:cNvSpPr/>
                    <p:nvPr/>
                  </p:nvSpPr>
                  <p:spPr>
                    <a:xfrm>
                      <a:off x="3102596" y="3946588"/>
                      <a:ext cx="123997" cy="258699"/>
                    </a:xfrm>
                    <a:custGeom>
                      <a:avLst/>
                      <a:gdLst>
                        <a:gd name="connsiteX0" fmla="*/ 0 w 573881"/>
                        <a:gd name="connsiteY0" fmla="*/ 0 h 495300"/>
                        <a:gd name="connsiteX1" fmla="*/ 383381 w 573881"/>
                        <a:gd name="connsiteY1" fmla="*/ 238125 h 495300"/>
                        <a:gd name="connsiteX2" fmla="*/ 573881 w 573881"/>
                        <a:gd name="connsiteY2" fmla="*/ 495300 h 495300"/>
                        <a:gd name="connsiteX0" fmla="*/ 0 w 573881"/>
                        <a:gd name="connsiteY0" fmla="*/ 0 h 495300"/>
                        <a:gd name="connsiteX1" fmla="*/ 426243 w 573881"/>
                        <a:gd name="connsiteY1" fmla="*/ 133350 h 495300"/>
                        <a:gd name="connsiteX2" fmla="*/ 573881 w 573881"/>
                        <a:gd name="connsiteY2" fmla="*/ 495300 h 495300"/>
                        <a:gd name="connsiteX0" fmla="*/ 0 w 573881"/>
                        <a:gd name="connsiteY0" fmla="*/ 0 h 495300"/>
                        <a:gd name="connsiteX1" fmla="*/ 426243 w 573881"/>
                        <a:gd name="connsiteY1" fmla="*/ 133350 h 495300"/>
                        <a:gd name="connsiteX2" fmla="*/ 573881 w 573881"/>
                        <a:gd name="connsiteY2" fmla="*/ 495300 h 495300"/>
                        <a:gd name="connsiteX0" fmla="*/ 0 w 573881"/>
                        <a:gd name="connsiteY0" fmla="*/ 0 h 495300"/>
                        <a:gd name="connsiteX1" fmla="*/ 426243 w 573881"/>
                        <a:gd name="connsiteY1" fmla="*/ 133350 h 495300"/>
                        <a:gd name="connsiteX2" fmla="*/ 573881 w 573881"/>
                        <a:gd name="connsiteY2" fmla="*/ 495300 h 495300"/>
                        <a:gd name="connsiteX0" fmla="*/ 0 w 628649"/>
                        <a:gd name="connsiteY0" fmla="*/ 0 h 485775"/>
                        <a:gd name="connsiteX1" fmla="*/ 426243 w 628649"/>
                        <a:gd name="connsiteY1" fmla="*/ 133350 h 485775"/>
                        <a:gd name="connsiteX2" fmla="*/ 628649 w 628649"/>
                        <a:gd name="connsiteY2" fmla="*/ 485775 h 485775"/>
                        <a:gd name="connsiteX0" fmla="*/ 0 w 628649"/>
                        <a:gd name="connsiteY0" fmla="*/ 0 h 485775"/>
                        <a:gd name="connsiteX1" fmla="*/ 426243 w 628649"/>
                        <a:gd name="connsiteY1" fmla="*/ 133350 h 485775"/>
                        <a:gd name="connsiteX2" fmla="*/ 628649 w 628649"/>
                        <a:gd name="connsiteY2" fmla="*/ 485775 h 485775"/>
                        <a:gd name="connsiteX0" fmla="*/ 0 w 628649"/>
                        <a:gd name="connsiteY0" fmla="*/ 0 h 485775"/>
                        <a:gd name="connsiteX1" fmla="*/ 426243 w 628649"/>
                        <a:gd name="connsiteY1" fmla="*/ 133350 h 485775"/>
                        <a:gd name="connsiteX2" fmla="*/ 628649 w 628649"/>
                        <a:gd name="connsiteY2" fmla="*/ 485775 h 485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</a:cxnLst>
                      <a:rect l="l" t="t" r="r" b="b"/>
                      <a:pathLst>
                        <a:path w="628649" h="485775">
                          <a:moveTo>
                            <a:pt x="0" y="0"/>
                          </a:moveTo>
                          <a:cubicBezTo>
                            <a:pt x="177800" y="11112"/>
                            <a:pt x="343693" y="38894"/>
                            <a:pt x="426243" y="133350"/>
                          </a:cubicBezTo>
                          <a:cubicBezTo>
                            <a:pt x="551656" y="256381"/>
                            <a:pt x="593724" y="365125"/>
                            <a:pt x="628649" y="485775"/>
                          </a:cubicBezTo>
                        </a:path>
                      </a:pathLst>
                    </a:custGeom>
                    <a:ln w="12700">
                      <a:solidFill>
                        <a:srgbClr val="7030A0"/>
                      </a:solidFill>
                      <a:prstDash val="solid"/>
                      <a:tailEnd type="stealth" w="med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latin typeface="Calibri Light" panose="020F0302020204030204" pitchFamily="34" charset="0"/>
                      </a:endParaRPr>
                    </a:p>
                  </p:txBody>
                </p:sp>
                <p:cxnSp>
                  <p:nvCxnSpPr>
                    <p:cNvPr id="54" name="Straight Connector 53"/>
                    <p:cNvCxnSpPr>
                      <a:stCxn id="53" idx="2"/>
                    </p:cNvCxnSpPr>
                    <p:nvPr/>
                  </p:nvCxnSpPr>
                  <p:spPr>
                    <a:xfrm flipH="1">
                      <a:off x="3192165" y="4205287"/>
                      <a:ext cx="34428" cy="138103"/>
                    </a:xfrm>
                    <a:prstGeom prst="line">
                      <a:avLst/>
                    </a:prstGeom>
                    <a:ln>
                      <a:solidFill>
                        <a:srgbClr val="7030A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5" name="Straight Connector 54"/>
                    <p:cNvCxnSpPr/>
                    <p:nvPr/>
                  </p:nvCxnSpPr>
                  <p:spPr>
                    <a:xfrm>
                      <a:off x="3220567" y="4205287"/>
                      <a:ext cx="83746" cy="111721"/>
                    </a:xfrm>
                    <a:prstGeom prst="line">
                      <a:avLst/>
                    </a:prstGeom>
                    <a:ln>
                      <a:solidFill>
                        <a:srgbClr val="7030A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9" name="Group 48"/>
                  <p:cNvGrpSpPr/>
                  <p:nvPr/>
                </p:nvGrpSpPr>
                <p:grpSpPr>
                  <a:xfrm flipH="1">
                    <a:off x="7785586" y="4398708"/>
                    <a:ext cx="233064" cy="396802"/>
                    <a:chOff x="3102596" y="3946588"/>
                    <a:chExt cx="201717" cy="396802"/>
                  </a:xfrm>
                </p:grpSpPr>
                <p:sp>
                  <p:nvSpPr>
                    <p:cNvPr id="50" name="Freeform 49"/>
                    <p:cNvSpPr/>
                    <p:nvPr/>
                  </p:nvSpPr>
                  <p:spPr>
                    <a:xfrm>
                      <a:off x="3102596" y="3946588"/>
                      <a:ext cx="123997" cy="258699"/>
                    </a:xfrm>
                    <a:custGeom>
                      <a:avLst/>
                      <a:gdLst>
                        <a:gd name="connsiteX0" fmla="*/ 0 w 573881"/>
                        <a:gd name="connsiteY0" fmla="*/ 0 h 495300"/>
                        <a:gd name="connsiteX1" fmla="*/ 383381 w 573881"/>
                        <a:gd name="connsiteY1" fmla="*/ 238125 h 495300"/>
                        <a:gd name="connsiteX2" fmla="*/ 573881 w 573881"/>
                        <a:gd name="connsiteY2" fmla="*/ 495300 h 495300"/>
                        <a:gd name="connsiteX0" fmla="*/ 0 w 573881"/>
                        <a:gd name="connsiteY0" fmla="*/ 0 h 495300"/>
                        <a:gd name="connsiteX1" fmla="*/ 426243 w 573881"/>
                        <a:gd name="connsiteY1" fmla="*/ 133350 h 495300"/>
                        <a:gd name="connsiteX2" fmla="*/ 573881 w 573881"/>
                        <a:gd name="connsiteY2" fmla="*/ 495300 h 495300"/>
                        <a:gd name="connsiteX0" fmla="*/ 0 w 573881"/>
                        <a:gd name="connsiteY0" fmla="*/ 0 h 495300"/>
                        <a:gd name="connsiteX1" fmla="*/ 426243 w 573881"/>
                        <a:gd name="connsiteY1" fmla="*/ 133350 h 495300"/>
                        <a:gd name="connsiteX2" fmla="*/ 573881 w 573881"/>
                        <a:gd name="connsiteY2" fmla="*/ 495300 h 495300"/>
                        <a:gd name="connsiteX0" fmla="*/ 0 w 573881"/>
                        <a:gd name="connsiteY0" fmla="*/ 0 h 495300"/>
                        <a:gd name="connsiteX1" fmla="*/ 426243 w 573881"/>
                        <a:gd name="connsiteY1" fmla="*/ 133350 h 495300"/>
                        <a:gd name="connsiteX2" fmla="*/ 573881 w 573881"/>
                        <a:gd name="connsiteY2" fmla="*/ 495300 h 495300"/>
                        <a:gd name="connsiteX0" fmla="*/ 0 w 628649"/>
                        <a:gd name="connsiteY0" fmla="*/ 0 h 485775"/>
                        <a:gd name="connsiteX1" fmla="*/ 426243 w 628649"/>
                        <a:gd name="connsiteY1" fmla="*/ 133350 h 485775"/>
                        <a:gd name="connsiteX2" fmla="*/ 628649 w 628649"/>
                        <a:gd name="connsiteY2" fmla="*/ 485775 h 485775"/>
                        <a:gd name="connsiteX0" fmla="*/ 0 w 628649"/>
                        <a:gd name="connsiteY0" fmla="*/ 0 h 485775"/>
                        <a:gd name="connsiteX1" fmla="*/ 426243 w 628649"/>
                        <a:gd name="connsiteY1" fmla="*/ 133350 h 485775"/>
                        <a:gd name="connsiteX2" fmla="*/ 628649 w 628649"/>
                        <a:gd name="connsiteY2" fmla="*/ 485775 h 485775"/>
                        <a:gd name="connsiteX0" fmla="*/ 0 w 628649"/>
                        <a:gd name="connsiteY0" fmla="*/ 0 h 485775"/>
                        <a:gd name="connsiteX1" fmla="*/ 426243 w 628649"/>
                        <a:gd name="connsiteY1" fmla="*/ 133350 h 485775"/>
                        <a:gd name="connsiteX2" fmla="*/ 628649 w 628649"/>
                        <a:gd name="connsiteY2" fmla="*/ 485775 h 485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</a:cxnLst>
                      <a:rect l="l" t="t" r="r" b="b"/>
                      <a:pathLst>
                        <a:path w="628649" h="485775">
                          <a:moveTo>
                            <a:pt x="0" y="0"/>
                          </a:moveTo>
                          <a:cubicBezTo>
                            <a:pt x="177800" y="11112"/>
                            <a:pt x="343693" y="38894"/>
                            <a:pt x="426243" y="133350"/>
                          </a:cubicBezTo>
                          <a:cubicBezTo>
                            <a:pt x="551656" y="256381"/>
                            <a:pt x="593724" y="365125"/>
                            <a:pt x="628649" y="485775"/>
                          </a:cubicBezTo>
                        </a:path>
                      </a:pathLst>
                    </a:custGeom>
                    <a:ln w="12700">
                      <a:solidFill>
                        <a:srgbClr val="7030A0"/>
                      </a:solidFill>
                      <a:prstDash val="solid"/>
                      <a:tailEnd type="stealth" w="med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latin typeface="Calibri Light" panose="020F0302020204030204" pitchFamily="34" charset="0"/>
                      </a:endParaRPr>
                    </a:p>
                  </p:txBody>
                </p:sp>
                <p:cxnSp>
                  <p:nvCxnSpPr>
                    <p:cNvPr id="51" name="Straight Connector 50"/>
                    <p:cNvCxnSpPr>
                      <a:stCxn id="50" idx="2"/>
                    </p:cNvCxnSpPr>
                    <p:nvPr/>
                  </p:nvCxnSpPr>
                  <p:spPr>
                    <a:xfrm flipH="1">
                      <a:off x="3192165" y="4205287"/>
                      <a:ext cx="34428" cy="138103"/>
                    </a:xfrm>
                    <a:prstGeom prst="line">
                      <a:avLst/>
                    </a:prstGeom>
                    <a:ln>
                      <a:solidFill>
                        <a:srgbClr val="7030A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2" name="Straight Connector 51"/>
                    <p:cNvCxnSpPr/>
                    <p:nvPr/>
                  </p:nvCxnSpPr>
                  <p:spPr>
                    <a:xfrm>
                      <a:off x="3220567" y="4205287"/>
                      <a:ext cx="83746" cy="111721"/>
                    </a:xfrm>
                    <a:prstGeom prst="line">
                      <a:avLst/>
                    </a:prstGeom>
                    <a:ln>
                      <a:solidFill>
                        <a:srgbClr val="7030A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3018A42-37C0-4BA8-B44B-3D159164AE7A}"/>
                </a:ext>
              </a:extLst>
            </p:cNvPr>
            <p:cNvSpPr txBox="1"/>
            <p:nvPr/>
          </p:nvSpPr>
          <p:spPr>
            <a:xfrm>
              <a:off x="1195264" y="5414017"/>
              <a:ext cx="122193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latin typeface="Calibri Light" panose="020F0302020204030204" pitchFamily="34" charset="0"/>
                </a:rPr>
                <a:t>Encoder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E6CFAE9-712B-4D52-B303-BDECFAB1DBB2}"/>
                </a:ext>
              </a:extLst>
            </p:cNvPr>
            <p:cNvSpPr txBox="1"/>
            <p:nvPr/>
          </p:nvSpPr>
          <p:spPr>
            <a:xfrm>
              <a:off x="1195264" y="3960624"/>
              <a:ext cx="140258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latin typeface="Calibri Light" panose="020F0302020204030204" pitchFamily="34" charset="0"/>
                </a:rPr>
                <a:t>Attention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C5F2009-E5AA-490C-BC51-E98A80C45BF1}"/>
                </a:ext>
              </a:extLst>
            </p:cNvPr>
            <p:cNvSpPr txBox="1"/>
            <p:nvPr/>
          </p:nvSpPr>
          <p:spPr>
            <a:xfrm>
              <a:off x="1195264" y="2442971"/>
              <a:ext cx="125560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latin typeface="Calibri Light" panose="020F0302020204030204" pitchFamily="34" charset="0"/>
                </a:rPr>
                <a:t>Decoder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/>
                <p:cNvSpPr txBox="1"/>
                <p:nvPr/>
              </p:nvSpPr>
              <p:spPr>
                <a:xfrm>
                  <a:off x="2954176" y="5954494"/>
                  <a:ext cx="587757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a14:m>
                  <a:r>
                    <a:rPr lang="en-US" dirty="0">
                      <a:latin typeface="Calibri Light" panose="020F0302020204030204" pitchFamily="34" charset="0"/>
                    </a:rPr>
                    <a:t>=(Economic, growth, has, slowed, down, in, recent, years,.)</a:t>
                  </a:r>
                </a:p>
              </p:txBody>
            </p:sp>
          </mc:Choice>
          <mc:Fallback xmlns="">
            <p:sp>
              <p:nvSpPr>
                <p:cNvPr id="29" name="TextBox 2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4176" y="5954494"/>
                  <a:ext cx="5877571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t="-8197" b="-245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/>
                <p:cNvSpPr txBox="1"/>
                <p:nvPr/>
              </p:nvSpPr>
              <p:spPr>
                <a:xfrm>
                  <a:off x="2954176" y="1859230"/>
                  <a:ext cx="577029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𝒚</m:t>
                      </m:r>
                    </m:oMath>
                  </a14:m>
                  <a:r>
                    <a:rPr lang="en-US" dirty="0" smtClean="0">
                      <a:latin typeface="Calibri Light" panose="020F0302020204030204" pitchFamily="34" charset="0"/>
                    </a:rPr>
                    <a:t>=(</a:t>
                  </a:r>
                  <a:r>
                    <a:rPr lang="zh-CN" altLang="en-US" sz="1600" dirty="0">
                      <a:latin typeface="Calibri Light" panose="020F0302020204030204" pitchFamily="34" charset="0"/>
                    </a:rPr>
                    <a:t>近</a:t>
                  </a:r>
                  <a:r>
                    <a:rPr lang="en-US" altLang="zh-CN" sz="1600" dirty="0">
                      <a:latin typeface="Calibri Light" panose="020F0302020204030204" pitchFamily="34" charset="0"/>
                    </a:rPr>
                    <a:t>,        </a:t>
                  </a:r>
                  <a:r>
                    <a:rPr lang="zh-CN" altLang="en-US" sz="1600" dirty="0">
                      <a:latin typeface="Calibri Light" panose="020F0302020204030204" pitchFamily="34" charset="0"/>
                    </a:rPr>
                    <a:t>几年</a:t>
                  </a:r>
                  <a:r>
                    <a:rPr lang="en-US" altLang="zh-CN" sz="1600" dirty="0">
                      <a:latin typeface="Calibri Light" panose="020F0302020204030204" pitchFamily="34" charset="0"/>
                    </a:rPr>
                    <a:t>,          </a:t>
                  </a:r>
                  <a:r>
                    <a:rPr lang="zh-CN" altLang="en-US" sz="1600" dirty="0">
                      <a:latin typeface="Calibri Light" panose="020F0302020204030204" pitchFamily="34" charset="0"/>
                    </a:rPr>
                    <a:t>经济</a:t>
                  </a:r>
                  <a:r>
                    <a:rPr lang="en-US" altLang="zh-CN" sz="1600" dirty="0">
                      <a:latin typeface="Calibri Light" panose="020F0302020204030204" pitchFamily="34" charset="0"/>
                    </a:rPr>
                    <a:t>,        </a:t>
                  </a:r>
                  <a:r>
                    <a:rPr lang="zh-CN" altLang="en-US" sz="1600" dirty="0">
                      <a:latin typeface="Calibri Light" panose="020F0302020204030204" pitchFamily="34" charset="0"/>
                    </a:rPr>
                    <a:t>发展</a:t>
                  </a:r>
                  <a:r>
                    <a:rPr lang="en-US" altLang="zh-CN" sz="1600" dirty="0">
                      <a:latin typeface="Calibri Light" panose="020F0302020204030204" pitchFamily="34" charset="0"/>
                    </a:rPr>
                    <a:t>,        </a:t>
                  </a:r>
                  <a:r>
                    <a:rPr lang="zh-CN" altLang="en-US" sz="1600" dirty="0">
                      <a:latin typeface="Calibri Light" panose="020F0302020204030204" pitchFamily="34" charset="0"/>
                    </a:rPr>
                    <a:t>变</a:t>
                  </a:r>
                  <a:r>
                    <a:rPr lang="en-US" altLang="zh-CN" sz="1600" dirty="0">
                      <a:latin typeface="Calibri Light" panose="020F0302020204030204" pitchFamily="34" charset="0"/>
                    </a:rPr>
                    <a:t>,        </a:t>
                  </a:r>
                  <a:r>
                    <a:rPr lang="zh-CN" altLang="en-US" sz="1600" dirty="0">
                      <a:latin typeface="Calibri Light" panose="020F0302020204030204" pitchFamily="34" charset="0"/>
                    </a:rPr>
                    <a:t>慢</a:t>
                  </a:r>
                  <a:r>
                    <a:rPr lang="en-US" altLang="zh-CN" sz="1600" dirty="0">
                      <a:latin typeface="Calibri Light" panose="020F0302020204030204" pitchFamily="34" charset="0"/>
                    </a:rPr>
                    <a:t>,       </a:t>
                  </a:r>
                  <a:r>
                    <a:rPr lang="zh-CN" altLang="en-US" sz="1600" dirty="0">
                      <a:latin typeface="Calibri Light" panose="020F0302020204030204" pitchFamily="34" charset="0"/>
                    </a:rPr>
                    <a:t>了</a:t>
                  </a:r>
                  <a:r>
                    <a:rPr lang="en-US" sz="1600" dirty="0">
                      <a:latin typeface="Calibri Light" panose="020F0302020204030204" pitchFamily="34" charset="0"/>
                    </a:rPr>
                    <a:t>,          </a:t>
                  </a:r>
                  <a:r>
                    <a:rPr lang="en-US" dirty="0">
                      <a:latin typeface="Calibri Light" panose="020F0302020204030204" pitchFamily="34" charset="0"/>
                    </a:rPr>
                    <a:t>.)</a:t>
                  </a:r>
                </a:p>
              </p:txBody>
            </p:sp>
          </mc:Choice>
          <mc:Fallback xmlns="">
            <p:sp>
              <p:nvSpPr>
                <p:cNvPr id="30" name="TextBox 2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4176" y="1859230"/>
                  <a:ext cx="5770298" cy="369332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t="-8197" b="-245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36" name="TextBox 235"/>
          <p:cNvSpPr txBox="1"/>
          <p:nvPr/>
        </p:nvSpPr>
        <p:spPr>
          <a:xfrm>
            <a:off x="5890528" y="6166441"/>
            <a:ext cx="6004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  <a:latin typeface="Calibri Light" panose="020F0302020204030204" pitchFamily="34" charset="0"/>
              </a:rPr>
              <a:t>[Cho et al. 2014; </a:t>
            </a:r>
            <a:r>
              <a:rPr lang="en-US" dirty="0" err="1" smtClean="0">
                <a:solidFill>
                  <a:srgbClr val="0070C0"/>
                </a:solidFill>
                <a:latin typeface="Calibri Light" panose="020F0302020204030204" pitchFamily="34" charset="0"/>
              </a:rPr>
              <a:t>Sutskever</a:t>
            </a:r>
            <a:r>
              <a:rPr lang="en-US" dirty="0" smtClean="0">
                <a:solidFill>
                  <a:srgbClr val="0070C0"/>
                </a:solidFill>
                <a:latin typeface="Calibri Light" panose="020F0302020204030204" pitchFamily="34" charset="0"/>
              </a:rPr>
              <a:t> et al. 2014; </a:t>
            </a:r>
            <a:r>
              <a:rPr lang="en-US" dirty="0" err="1" smtClean="0">
                <a:solidFill>
                  <a:srgbClr val="0070C0"/>
                </a:solidFill>
                <a:latin typeface="Calibri Light" panose="020F0302020204030204" pitchFamily="34" charset="0"/>
              </a:rPr>
              <a:t>Bahdanau</a:t>
            </a:r>
            <a:r>
              <a:rPr lang="en-US" dirty="0" smtClean="0">
                <a:solidFill>
                  <a:srgbClr val="0070C0"/>
                </a:solidFill>
                <a:latin typeface="Calibri Light" panose="020F0302020204030204" pitchFamily="34" charset="0"/>
              </a:rPr>
              <a:t> et al. 2015]</a:t>
            </a:r>
            <a:endParaRPr lang="en-US" dirty="0">
              <a:solidFill>
                <a:srgbClr val="0070C0"/>
              </a:solidFill>
              <a:latin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4923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9309AD0-771B-4D7A-B3DF-FE1C28B2ADBA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0" y="0"/>
          <a:ext cx="12192000" cy="3362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3572353812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640428631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823644170"/>
                    </a:ext>
                  </a:extLst>
                </a:gridCol>
                <a:gridCol w="2747228">
                  <a:extLst>
                    <a:ext uri="{9D8B030D-6E8A-4147-A177-3AD203B41FA5}">
                      <a16:colId xmlns:a16="http://schemas.microsoft.com/office/drawing/2014/main" val="3517466769"/>
                    </a:ext>
                  </a:extLst>
                </a:gridCol>
                <a:gridCol w="2129572">
                  <a:extLst>
                    <a:ext uri="{9D8B030D-6E8A-4147-A177-3AD203B41FA5}">
                      <a16:colId xmlns:a16="http://schemas.microsoft.com/office/drawing/2014/main" val="250519142"/>
                    </a:ext>
                  </a:extLst>
                </a:gridCol>
              </a:tblGrid>
              <a:tr h="33624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latin typeface="+mj-lt"/>
                        </a:rPr>
                        <a:t>NMT</a:t>
                      </a:r>
                      <a:r>
                        <a:rPr lang="en-US" sz="1600" baseline="0" dirty="0" smtClean="0">
                          <a:latin typeface="+mj-lt"/>
                        </a:rPr>
                        <a:t> </a:t>
                      </a:r>
                      <a:r>
                        <a:rPr lang="en-US" sz="1600" dirty="0" smtClean="0">
                          <a:latin typeface="+mj-lt"/>
                        </a:rPr>
                        <a:t>Overview</a:t>
                      </a:r>
                      <a:endParaRPr lang="en-US" sz="1600" dirty="0">
                        <a:latin typeface="+mj-lt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Iterative Back-Translation </a:t>
                      </a:r>
                      <a:endParaRPr lang="en-US" sz="1600" dirty="0">
                        <a:latin typeface="+mj-lt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Agreement Regularization </a:t>
                      </a:r>
                      <a:endParaRPr lang="en-US" sz="1600" dirty="0">
                        <a:latin typeface="+mj-lt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SMT as Posterior Regularization </a:t>
                      </a:r>
                      <a:endParaRPr lang="en-US" sz="1600" dirty="0">
                        <a:latin typeface="+mj-lt"/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Summary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9873791"/>
                  </a:ext>
                </a:extLst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9362214" cy="4697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276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S</a:t>
            </a:r>
            <a:r>
              <a:rPr lang="en-US" altLang="zh-CN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We provide the theory foundation for back-translation and design the iterative version to better leverage monolingual data</a:t>
            </a:r>
          </a:p>
          <a:p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r>
              <a:rPr lang="en-US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We use target-bidirectional agreement constraints to address the exposure bias problem</a:t>
            </a:r>
          </a:p>
          <a:p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r>
              <a:rPr lang="en-US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We introduce SMT models as posterior regularization to guide the training of unsupervised NMT models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9309AD0-771B-4D7A-B3DF-FE1C28B2ADBA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0" y="0"/>
          <a:ext cx="12192000" cy="3362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3572353812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640428631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823644170"/>
                    </a:ext>
                  </a:extLst>
                </a:gridCol>
                <a:gridCol w="2747228">
                  <a:extLst>
                    <a:ext uri="{9D8B030D-6E8A-4147-A177-3AD203B41FA5}">
                      <a16:colId xmlns:a16="http://schemas.microsoft.com/office/drawing/2014/main" val="3517466769"/>
                    </a:ext>
                  </a:extLst>
                </a:gridCol>
                <a:gridCol w="2129572">
                  <a:extLst>
                    <a:ext uri="{9D8B030D-6E8A-4147-A177-3AD203B41FA5}">
                      <a16:colId xmlns:a16="http://schemas.microsoft.com/office/drawing/2014/main" val="250519142"/>
                    </a:ext>
                  </a:extLst>
                </a:gridCol>
              </a:tblGrid>
              <a:tr h="33624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latin typeface="+mj-lt"/>
                        </a:rPr>
                        <a:t>NMT</a:t>
                      </a:r>
                      <a:r>
                        <a:rPr lang="en-US" sz="1600" baseline="0" dirty="0" smtClean="0">
                          <a:latin typeface="+mj-lt"/>
                        </a:rPr>
                        <a:t> </a:t>
                      </a:r>
                      <a:r>
                        <a:rPr lang="en-US" sz="1600" dirty="0" smtClean="0">
                          <a:latin typeface="+mj-lt"/>
                        </a:rPr>
                        <a:t>Overview</a:t>
                      </a:r>
                      <a:endParaRPr lang="en-US" sz="1600" dirty="0">
                        <a:latin typeface="+mj-lt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Iterative Back-Translation </a:t>
                      </a:r>
                      <a:endParaRPr lang="en-US" sz="1600" dirty="0">
                        <a:latin typeface="+mj-lt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Agreement Regularization </a:t>
                      </a:r>
                      <a:endParaRPr lang="en-US" sz="1600" dirty="0">
                        <a:latin typeface="+mj-lt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SMT as Posterior Regularization </a:t>
                      </a:r>
                      <a:endParaRPr lang="en-US" sz="1600" dirty="0">
                        <a:latin typeface="+mj-lt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Summary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98737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27432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Publications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b="1" dirty="0">
                <a:cs typeface="Calibri Light" panose="020F0302020204030204" pitchFamily="34" charset="0"/>
              </a:rPr>
              <a:t>Zhirui Zhang</a:t>
            </a:r>
            <a:r>
              <a:rPr lang="en-US" altLang="zh-CN" sz="2400" dirty="0">
                <a:cs typeface="Calibri Light" panose="020F0302020204030204" pitchFamily="34" charset="0"/>
              </a:rPr>
              <a:t>, Shujie Liu, Mu Li, Ming Zhou and </a:t>
            </a:r>
            <a:r>
              <a:rPr lang="en-US" altLang="zh-CN" sz="2400" dirty="0" err="1">
                <a:cs typeface="Calibri Light" panose="020F0302020204030204" pitchFamily="34" charset="0"/>
              </a:rPr>
              <a:t>Enhong</a:t>
            </a:r>
            <a:r>
              <a:rPr lang="en-US" altLang="zh-CN" sz="2400" dirty="0">
                <a:cs typeface="Calibri Light" panose="020F0302020204030204" pitchFamily="34" charset="0"/>
              </a:rPr>
              <a:t> Chen, </a:t>
            </a:r>
            <a:r>
              <a:rPr lang="en-US" altLang="zh-CN" sz="2400" i="1" dirty="0">
                <a:cs typeface="Calibri Light" panose="020F0302020204030204" pitchFamily="34" charset="0"/>
              </a:rPr>
              <a:t>Joint Training for Neural Machine Translation Models with Monolingual Data</a:t>
            </a:r>
            <a:r>
              <a:rPr lang="en-US" altLang="zh-CN" sz="2400" dirty="0">
                <a:cs typeface="Calibri Light" panose="020F0302020204030204" pitchFamily="34" charset="0"/>
              </a:rPr>
              <a:t>, </a:t>
            </a:r>
            <a:r>
              <a:rPr lang="en-US" altLang="zh-CN" sz="2400" b="1" dirty="0" smtClean="0">
                <a:cs typeface="Calibri Light" panose="020F0302020204030204" pitchFamily="34" charset="0"/>
              </a:rPr>
              <a:t>AAAI-18</a:t>
            </a:r>
            <a:r>
              <a:rPr lang="en-US" altLang="zh-CN" sz="2400" dirty="0">
                <a:cs typeface="Calibri Light" panose="020F0302020204030204" pitchFamily="34" charset="0"/>
              </a:rPr>
              <a:t>.</a:t>
            </a:r>
            <a:r>
              <a:rPr lang="en-US" altLang="zh-CN" sz="2400" b="1" dirty="0" smtClean="0">
                <a:cs typeface="Calibri Light" panose="020F0302020204030204" pitchFamily="34" charset="0"/>
              </a:rPr>
              <a:t> </a:t>
            </a:r>
            <a:r>
              <a:rPr lang="en-US" altLang="zh-CN" sz="2400" dirty="0" smtClean="0">
                <a:cs typeface="Calibri Light" panose="020F0302020204030204" pitchFamily="34" charset="0"/>
              </a:rPr>
              <a:t>(Iterative Back-Translation)</a:t>
            </a:r>
          </a:p>
          <a:p>
            <a:r>
              <a:rPr lang="en-US" altLang="zh-CN" sz="2400" b="1" dirty="0">
                <a:cs typeface="Calibri Light" panose="020F0302020204030204" pitchFamily="34" charset="0"/>
              </a:rPr>
              <a:t>Zhirui Zhang</a:t>
            </a:r>
            <a:r>
              <a:rPr lang="en-US" altLang="zh-CN" sz="2400" dirty="0">
                <a:cs typeface="Calibri Light" panose="020F0302020204030204" pitchFamily="34" charset="0"/>
              </a:rPr>
              <a:t>, Shuangzhi Wu, Shujie Liu, Mu Li, Ming Zhou and </a:t>
            </a:r>
            <a:r>
              <a:rPr lang="en-US" altLang="zh-CN" sz="2400" dirty="0" err="1">
                <a:cs typeface="Calibri Light" panose="020F0302020204030204" pitchFamily="34" charset="0"/>
              </a:rPr>
              <a:t>Enhong</a:t>
            </a:r>
            <a:r>
              <a:rPr lang="en-US" altLang="zh-CN" sz="2400" dirty="0">
                <a:cs typeface="Calibri Light" panose="020F0302020204030204" pitchFamily="34" charset="0"/>
              </a:rPr>
              <a:t> Chen, </a:t>
            </a:r>
            <a:r>
              <a:rPr lang="en-US" altLang="zh-CN" sz="2400" i="1" dirty="0">
                <a:cs typeface="Calibri Light" panose="020F0302020204030204" pitchFamily="34" charset="0"/>
              </a:rPr>
              <a:t>Regularizing Neural Machine Translation by Target-bidirectional Agreement</a:t>
            </a:r>
            <a:r>
              <a:rPr lang="en-US" altLang="zh-CN" sz="2400" dirty="0">
                <a:cs typeface="Calibri Light" panose="020F0302020204030204" pitchFamily="34" charset="0"/>
              </a:rPr>
              <a:t>, </a:t>
            </a:r>
            <a:r>
              <a:rPr lang="en-US" altLang="zh-CN" sz="2400" dirty="0" smtClean="0">
                <a:cs typeface="Calibri Light" panose="020F0302020204030204" pitchFamily="34" charset="0"/>
              </a:rPr>
              <a:t>submit to </a:t>
            </a:r>
            <a:r>
              <a:rPr lang="en-US" altLang="zh-CN" sz="2400" b="1" dirty="0" smtClean="0">
                <a:cs typeface="Calibri Light" panose="020F0302020204030204" pitchFamily="34" charset="0"/>
              </a:rPr>
              <a:t>AAAI-19</a:t>
            </a:r>
            <a:r>
              <a:rPr lang="en-US" altLang="zh-CN" sz="2400" dirty="0">
                <a:cs typeface="Calibri Light" panose="020F0302020204030204" pitchFamily="34" charset="0"/>
              </a:rPr>
              <a:t>.</a:t>
            </a:r>
            <a:r>
              <a:rPr lang="en-US" altLang="zh-CN" sz="2400" dirty="0" smtClean="0">
                <a:cs typeface="Calibri Light" panose="020F0302020204030204" pitchFamily="34" charset="0"/>
              </a:rPr>
              <a:t> (Agreement Regularization)</a:t>
            </a:r>
          </a:p>
          <a:p>
            <a:r>
              <a:rPr lang="en-US" sz="2400" b="1" dirty="0" smtClean="0">
                <a:cs typeface="Calibri Light" panose="020F0302020204030204" pitchFamily="34" charset="0"/>
              </a:rPr>
              <a:t>Zhirui Zhang*,</a:t>
            </a:r>
            <a:r>
              <a:rPr lang="en-US" altLang="zh-CN" sz="2400" dirty="0">
                <a:cs typeface="Calibri Light" panose="020F0302020204030204" pitchFamily="34" charset="0"/>
              </a:rPr>
              <a:t> Ren </a:t>
            </a:r>
            <a:r>
              <a:rPr lang="en-US" altLang="zh-CN" sz="2400" dirty="0" err="1">
                <a:cs typeface="Calibri Light" panose="020F0302020204030204" pitchFamily="34" charset="0"/>
              </a:rPr>
              <a:t>Shuo</a:t>
            </a:r>
            <a:r>
              <a:rPr lang="en-US" altLang="zh-CN" sz="2400" dirty="0">
                <a:cs typeface="Calibri Light" panose="020F0302020204030204" pitchFamily="34" charset="0"/>
              </a:rPr>
              <a:t>*,</a:t>
            </a:r>
            <a:r>
              <a:rPr lang="en-US" sz="2400" b="1" dirty="0" smtClean="0">
                <a:cs typeface="Calibri Light" panose="020F0302020204030204" pitchFamily="34" charset="0"/>
              </a:rPr>
              <a:t> </a:t>
            </a:r>
            <a:r>
              <a:rPr lang="en-US" sz="2400" dirty="0" smtClean="0">
                <a:cs typeface="Calibri Light" panose="020F0302020204030204" pitchFamily="34" charset="0"/>
              </a:rPr>
              <a:t>Shujie Liu, Mu Li, Ming Zhou and </a:t>
            </a:r>
            <a:r>
              <a:rPr lang="en-US" sz="2400" dirty="0" err="1" smtClean="0">
                <a:cs typeface="Calibri Light" panose="020F0302020204030204" pitchFamily="34" charset="0"/>
              </a:rPr>
              <a:t>Shuai</a:t>
            </a:r>
            <a:r>
              <a:rPr lang="en-US" sz="2400" dirty="0" smtClean="0">
                <a:cs typeface="Calibri Light" panose="020F0302020204030204" pitchFamily="34" charset="0"/>
              </a:rPr>
              <a:t> Ma, </a:t>
            </a:r>
            <a:r>
              <a:rPr lang="en-US" sz="2400" i="1" dirty="0" smtClean="0">
                <a:cs typeface="Calibri Light" panose="020F0302020204030204" pitchFamily="34" charset="0"/>
              </a:rPr>
              <a:t>Unsupervised </a:t>
            </a:r>
            <a:r>
              <a:rPr lang="en-US" sz="2400" i="1" dirty="0">
                <a:cs typeface="Calibri Light" panose="020F0302020204030204" pitchFamily="34" charset="0"/>
              </a:rPr>
              <a:t>Neural Machine Translation with </a:t>
            </a:r>
            <a:r>
              <a:rPr lang="en-US" sz="2400" i="1" dirty="0" smtClean="0">
                <a:cs typeface="Calibri Light" panose="020F0302020204030204" pitchFamily="34" charset="0"/>
              </a:rPr>
              <a:t>SMT </a:t>
            </a:r>
            <a:r>
              <a:rPr lang="en-US" sz="2400" i="1" dirty="0">
                <a:cs typeface="Calibri Light" panose="020F0302020204030204" pitchFamily="34" charset="0"/>
              </a:rPr>
              <a:t>as Posterior </a:t>
            </a:r>
            <a:r>
              <a:rPr lang="en-US" sz="2400" i="1" dirty="0" smtClean="0">
                <a:cs typeface="Calibri Light" panose="020F0302020204030204" pitchFamily="34" charset="0"/>
              </a:rPr>
              <a:t>Regularization, </a:t>
            </a:r>
            <a:r>
              <a:rPr lang="en-US" sz="2400" dirty="0" smtClean="0">
                <a:cs typeface="Calibri Light" panose="020F0302020204030204" pitchFamily="34" charset="0"/>
              </a:rPr>
              <a:t>submit to</a:t>
            </a:r>
            <a:r>
              <a:rPr lang="en-US" sz="2400" b="1" dirty="0" smtClean="0">
                <a:cs typeface="Calibri Light" panose="020F0302020204030204" pitchFamily="34" charset="0"/>
              </a:rPr>
              <a:t> AAAI-19</a:t>
            </a:r>
            <a:r>
              <a:rPr lang="en-US" sz="2400" dirty="0">
                <a:cs typeface="Calibri Light" panose="020F0302020204030204" pitchFamily="34" charset="0"/>
              </a:rPr>
              <a:t>.</a:t>
            </a:r>
            <a:r>
              <a:rPr lang="en-US" sz="2400" dirty="0" smtClean="0">
                <a:cs typeface="Calibri Light" panose="020F0302020204030204" pitchFamily="34" charset="0"/>
              </a:rPr>
              <a:t> (SMT as Posterior Regularization)</a:t>
            </a:r>
            <a:endParaRPr lang="en-US" sz="3200" i="1" dirty="0">
              <a:cs typeface="Calibri Light" panose="020F0302020204030204" pitchFamily="34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9309AD0-771B-4D7A-B3DF-FE1C28B2ADBA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0" y="0"/>
          <a:ext cx="12192000" cy="3362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3572353812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640428631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823644170"/>
                    </a:ext>
                  </a:extLst>
                </a:gridCol>
                <a:gridCol w="2747228">
                  <a:extLst>
                    <a:ext uri="{9D8B030D-6E8A-4147-A177-3AD203B41FA5}">
                      <a16:colId xmlns:a16="http://schemas.microsoft.com/office/drawing/2014/main" val="3517466769"/>
                    </a:ext>
                  </a:extLst>
                </a:gridCol>
                <a:gridCol w="2129572">
                  <a:extLst>
                    <a:ext uri="{9D8B030D-6E8A-4147-A177-3AD203B41FA5}">
                      <a16:colId xmlns:a16="http://schemas.microsoft.com/office/drawing/2014/main" val="250519142"/>
                    </a:ext>
                  </a:extLst>
                </a:gridCol>
              </a:tblGrid>
              <a:tr h="33624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latin typeface="+mj-lt"/>
                        </a:rPr>
                        <a:t>NMT</a:t>
                      </a:r>
                      <a:r>
                        <a:rPr lang="en-US" sz="1600" baseline="0" dirty="0" smtClean="0">
                          <a:latin typeface="+mj-lt"/>
                        </a:rPr>
                        <a:t> </a:t>
                      </a:r>
                      <a:r>
                        <a:rPr lang="en-US" sz="1600" dirty="0" smtClean="0">
                          <a:latin typeface="+mj-lt"/>
                        </a:rPr>
                        <a:t>Overview</a:t>
                      </a:r>
                      <a:endParaRPr lang="en-US" sz="1600" dirty="0">
                        <a:latin typeface="+mj-lt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Iterative Back-Translation </a:t>
                      </a:r>
                      <a:endParaRPr lang="en-US" sz="1600" dirty="0">
                        <a:latin typeface="+mj-lt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Agreement Regularization </a:t>
                      </a:r>
                      <a:endParaRPr lang="en-US" sz="1600" dirty="0">
                        <a:latin typeface="+mj-lt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SMT as Posterior Regularization </a:t>
                      </a:r>
                      <a:endParaRPr lang="en-US" sz="1600" dirty="0">
                        <a:latin typeface="+mj-lt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Summary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98737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9179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Publications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sz="2200" b="1" dirty="0">
                <a:cs typeface="Calibri Light" panose="020F0302020204030204" pitchFamily="34" charset="0"/>
              </a:rPr>
              <a:t>Zhirui Zhang</a:t>
            </a:r>
            <a:r>
              <a:rPr lang="en-US" altLang="zh-CN" sz="2200" dirty="0">
                <a:cs typeface="Calibri Light" panose="020F0302020204030204" pitchFamily="34" charset="0"/>
              </a:rPr>
              <a:t>, Shujie Liu, Mu Li, Ming Zhou and </a:t>
            </a:r>
            <a:r>
              <a:rPr lang="en-US" altLang="zh-CN" sz="2200" dirty="0" err="1">
                <a:cs typeface="Calibri Light" panose="020F0302020204030204" pitchFamily="34" charset="0"/>
              </a:rPr>
              <a:t>Enhong</a:t>
            </a:r>
            <a:r>
              <a:rPr lang="en-US" altLang="zh-CN" sz="2200" dirty="0">
                <a:cs typeface="Calibri Light" panose="020F0302020204030204" pitchFamily="34" charset="0"/>
              </a:rPr>
              <a:t> Chen, </a:t>
            </a:r>
            <a:r>
              <a:rPr lang="en-US" altLang="zh-CN" sz="2200" i="1" dirty="0">
                <a:cs typeface="Calibri Light" panose="020F0302020204030204" pitchFamily="34" charset="0"/>
              </a:rPr>
              <a:t>Bidirectional Generative Adversarial Networks for Neural Machine Translation</a:t>
            </a:r>
            <a:r>
              <a:rPr lang="en-US" altLang="zh-CN" sz="2200" dirty="0">
                <a:cs typeface="Calibri Light" panose="020F0302020204030204" pitchFamily="34" charset="0"/>
              </a:rPr>
              <a:t>, </a:t>
            </a:r>
            <a:r>
              <a:rPr lang="en-US" altLang="zh-CN" sz="2200" b="1" dirty="0" err="1" smtClean="0">
                <a:cs typeface="Calibri Light" panose="020F0302020204030204" pitchFamily="34" charset="0"/>
              </a:rPr>
              <a:t>CoNLL</a:t>
            </a:r>
            <a:r>
              <a:rPr lang="en-US" altLang="zh-CN" sz="2200" b="1" dirty="0" smtClean="0">
                <a:cs typeface="Calibri Light" panose="020F0302020204030204" pitchFamily="34" charset="0"/>
              </a:rPr>
              <a:t> 2018</a:t>
            </a:r>
            <a:r>
              <a:rPr lang="en-US" altLang="zh-CN" sz="2200" dirty="0">
                <a:cs typeface="Calibri Light" panose="020F0302020204030204" pitchFamily="34" charset="0"/>
              </a:rPr>
              <a:t>.</a:t>
            </a:r>
            <a:endParaRPr lang="en-US" altLang="zh-CN" sz="2200" dirty="0" smtClean="0">
              <a:cs typeface="Calibri Light" panose="020F0302020204030204" pitchFamily="34" charset="0"/>
            </a:endParaRPr>
          </a:p>
          <a:p>
            <a:r>
              <a:rPr lang="en-US" altLang="zh-CN" sz="2200" dirty="0">
                <a:cs typeface="Calibri Light" panose="020F0302020204030204" pitchFamily="34" charset="0"/>
              </a:rPr>
              <a:t>Shuangzhi Wu, Dongdong Zhang, </a:t>
            </a:r>
            <a:r>
              <a:rPr lang="en-US" altLang="zh-CN" sz="2200" b="1" dirty="0">
                <a:cs typeface="Calibri Light" panose="020F0302020204030204" pitchFamily="34" charset="0"/>
              </a:rPr>
              <a:t>Zhirui Zhang</a:t>
            </a:r>
            <a:r>
              <a:rPr lang="en-US" altLang="zh-CN" sz="2200" dirty="0">
                <a:cs typeface="Calibri Light" panose="020F0302020204030204" pitchFamily="34" charset="0"/>
              </a:rPr>
              <a:t>, Nan Yang, Mu Li and </a:t>
            </a:r>
            <a:r>
              <a:rPr lang="en-US" altLang="zh-CN" sz="2200" dirty="0" smtClean="0">
                <a:cs typeface="Calibri Light" panose="020F0302020204030204" pitchFamily="34" charset="0"/>
              </a:rPr>
              <a:t>Ming Zhou</a:t>
            </a:r>
            <a:r>
              <a:rPr lang="en-US" altLang="zh-CN" sz="2200" dirty="0">
                <a:cs typeface="Calibri Light" panose="020F0302020204030204" pitchFamily="34" charset="0"/>
              </a:rPr>
              <a:t>, </a:t>
            </a:r>
            <a:r>
              <a:rPr lang="en-US" altLang="zh-CN" sz="2200" i="1" dirty="0">
                <a:cs typeface="Calibri Light" panose="020F0302020204030204" pitchFamily="34" charset="0"/>
              </a:rPr>
              <a:t>Dependency-to-Dependency Neural Machine Translation</a:t>
            </a:r>
            <a:r>
              <a:rPr lang="en-US" altLang="zh-CN" sz="2200" dirty="0">
                <a:cs typeface="Calibri Light" panose="020F0302020204030204" pitchFamily="34" charset="0"/>
              </a:rPr>
              <a:t>, </a:t>
            </a:r>
            <a:r>
              <a:rPr lang="en-US" altLang="zh-CN" sz="2200" b="1" dirty="0">
                <a:cs typeface="Calibri Light" panose="020F0302020204030204" pitchFamily="34" charset="0"/>
              </a:rPr>
              <a:t>IEEE</a:t>
            </a:r>
            <a:r>
              <a:rPr lang="en-US" altLang="zh-CN" sz="2200" dirty="0">
                <a:cs typeface="Calibri Light" panose="020F0302020204030204" pitchFamily="34" charset="0"/>
              </a:rPr>
              <a:t> </a:t>
            </a:r>
            <a:r>
              <a:rPr lang="en-US" altLang="zh-CN" sz="2200" b="1" dirty="0">
                <a:cs typeface="Calibri Light" panose="020F0302020204030204" pitchFamily="34" charset="0"/>
              </a:rPr>
              <a:t>Transactions TASLP-18</a:t>
            </a:r>
            <a:r>
              <a:rPr lang="en-US" altLang="zh-CN" sz="2200" dirty="0" smtClean="0">
                <a:cs typeface="Calibri Light" panose="020F0302020204030204" pitchFamily="34" charset="0"/>
              </a:rPr>
              <a:t>.</a:t>
            </a:r>
          </a:p>
          <a:p>
            <a:r>
              <a:rPr lang="en-US" altLang="zh-CN" sz="2200" b="1" dirty="0">
                <a:cs typeface="Calibri Light" panose="020F0302020204030204" pitchFamily="34" charset="0"/>
              </a:rPr>
              <a:t>Zhirui Zhang</a:t>
            </a:r>
            <a:r>
              <a:rPr lang="en-US" altLang="zh-CN" sz="2200" dirty="0">
                <a:cs typeface="Calibri Light" panose="020F0302020204030204" pitchFamily="34" charset="0"/>
              </a:rPr>
              <a:t>, Shujie Liu, Mu Li, Ming Zhou and </a:t>
            </a:r>
            <a:r>
              <a:rPr lang="en-US" altLang="zh-CN" sz="2200" dirty="0" err="1">
                <a:cs typeface="Calibri Light" panose="020F0302020204030204" pitchFamily="34" charset="0"/>
              </a:rPr>
              <a:t>Enhong</a:t>
            </a:r>
            <a:r>
              <a:rPr lang="en-US" altLang="zh-CN" sz="2200" dirty="0">
                <a:cs typeface="Calibri Light" panose="020F0302020204030204" pitchFamily="34" charset="0"/>
              </a:rPr>
              <a:t> Chen, </a:t>
            </a:r>
            <a:r>
              <a:rPr lang="en-US" altLang="zh-CN" sz="2200" i="1" dirty="0">
                <a:cs typeface="Calibri Light" panose="020F0302020204030204" pitchFamily="34" charset="0"/>
              </a:rPr>
              <a:t>Coarse-To-Fine Learning for Neural Machine Translation</a:t>
            </a:r>
            <a:r>
              <a:rPr lang="en-US" altLang="zh-CN" sz="2200" dirty="0">
                <a:cs typeface="Calibri Light" panose="020F0302020204030204" pitchFamily="34" charset="0"/>
              </a:rPr>
              <a:t>, </a:t>
            </a:r>
            <a:r>
              <a:rPr lang="en-US" altLang="zh-CN" sz="2200" b="1" dirty="0" smtClean="0">
                <a:cs typeface="Calibri Light" panose="020F0302020204030204" pitchFamily="34" charset="0"/>
              </a:rPr>
              <a:t>NLPCC 2018</a:t>
            </a:r>
            <a:r>
              <a:rPr lang="en-US" altLang="zh-CN" sz="2200" dirty="0" smtClean="0">
                <a:cs typeface="Calibri Light" panose="020F0302020204030204" pitchFamily="34" charset="0"/>
              </a:rPr>
              <a:t>.</a:t>
            </a:r>
          </a:p>
          <a:p>
            <a:r>
              <a:rPr lang="en-US" altLang="zh-CN" sz="2200" dirty="0" err="1">
                <a:cs typeface="Calibri Light" panose="020F0302020204030204" pitchFamily="34" charset="0"/>
              </a:rPr>
              <a:t>Wenhu</a:t>
            </a:r>
            <a:r>
              <a:rPr lang="en-US" altLang="zh-CN" sz="2200" dirty="0">
                <a:cs typeface="Calibri Light" panose="020F0302020204030204" pitchFamily="34" charset="0"/>
              </a:rPr>
              <a:t> Chen, </a:t>
            </a:r>
            <a:r>
              <a:rPr lang="en-US" altLang="zh-CN" sz="2200" dirty="0" err="1">
                <a:cs typeface="Calibri Light" panose="020F0302020204030204" pitchFamily="34" charset="0"/>
              </a:rPr>
              <a:t>Guanlin</a:t>
            </a:r>
            <a:r>
              <a:rPr lang="en-US" altLang="zh-CN" sz="2200" dirty="0">
                <a:cs typeface="Calibri Light" panose="020F0302020204030204" pitchFamily="34" charset="0"/>
              </a:rPr>
              <a:t> Li, </a:t>
            </a:r>
            <a:r>
              <a:rPr lang="en-US" altLang="zh-CN" sz="2200" dirty="0" err="1">
                <a:cs typeface="Calibri Light" panose="020F0302020204030204" pitchFamily="34" charset="0"/>
              </a:rPr>
              <a:t>Shuo</a:t>
            </a:r>
            <a:r>
              <a:rPr lang="en-US" altLang="zh-CN" sz="2200" dirty="0">
                <a:cs typeface="Calibri Light" panose="020F0302020204030204" pitchFamily="34" charset="0"/>
              </a:rPr>
              <a:t> Ren, Shujie Liu, </a:t>
            </a:r>
            <a:r>
              <a:rPr lang="en-US" altLang="zh-CN" sz="2200" b="1" dirty="0">
                <a:cs typeface="Calibri Light" panose="020F0302020204030204" pitchFamily="34" charset="0"/>
              </a:rPr>
              <a:t>Zhirui Zhang</a:t>
            </a:r>
            <a:r>
              <a:rPr lang="en-US" altLang="zh-CN" sz="2200" dirty="0">
                <a:cs typeface="Calibri Light" panose="020F0302020204030204" pitchFamily="34" charset="0"/>
              </a:rPr>
              <a:t>, Mu Li and Ming Zhou, </a:t>
            </a:r>
            <a:r>
              <a:rPr lang="en-US" altLang="zh-CN" sz="2200" i="1" dirty="0">
                <a:cs typeface="Calibri Light" panose="020F0302020204030204" pitchFamily="34" charset="0"/>
              </a:rPr>
              <a:t>Generative Bridging Network in Neural Sequence Prediction</a:t>
            </a:r>
            <a:r>
              <a:rPr lang="en-US" altLang="zh-CN" sz="2200" dirty="0">
                <a:cs typeface="Calibri Light" panose="020F0302020204030204" pitchFamily="34" charset="0"/>
              </a:rPr>
              <a:t>, </a:t>
            </a:r>
            <a:r>
              <a:rPr lang="en-US" altLang="zh-CN" sz="2200" b="1" dirty="0" smtClean="0">
                <a:cs typeface="Calibri Light" panose="020F0302020204030204" pitchFamily="34" charset="0"/>
              </a:rPr>
              <a:t>NAACL 2018</a:t>
            </a:r>
            <a:r>
              <a:rPr lang="en-US" altLang="zh-CN" sz="2200" dirty="0" smtClean="0">
                <a:cs typeface="Calibri Light" panose="020F0302020204030204" pitchFamily="34" charset="0"/>
              </a:rPr>
              <a:t>.</a:t>
            </a:r>
          </a:p>
          <a:p>
            <a:r>
              <a:rPr lang="en-US" altLang="zh-CN" sz="2200" dirty="0" err="1">
                <a:cs typeface="Calibri Light" panose="020F0302020204030204" pitchFamily="34" charset="0"/>
              </a:rPr>
              <a:t>Duyu</a:t>
            </a:r>
            <a:r>
              <a:rPr lang="en-US" altLang="zh-CN" sz="2200" dirty="0">
                <a:cs typeface="Calibri Light" panose="020F0302020204030204" pitchFamily="34" charset="0"/>
              </a:rPr>
              <a:t> Tang, Nan </a:t>
            </a:r>
            <a:r>
              <a:rPr lang="en-US" altLang="zh-CN" sz="2200" dirty="0" err="1">
                <a:cs typeface="Calibri Light" panose="020F0302020204030204" pitchFamily="34" charset="0"/>
              </a:rPr>
              <a:t>Duan</a:t>
            </a:r>
            <a:r>
              <a:rPr lang="en-US" altLang="zh-CN" sz="2200" dirty="0">
                <a:cs typeface="Calibri Light" panose="020F0302020204030204" pitchFamily="34" charset="0"/>
              </a:rPr>
              <a:t>, Zhao Yan, </a:t>
            </a:r>
            <a:r>
              <a:rPr lang="en-US" altLang="zh-CN" sz="2200" b="1" dirty="0">
                <a:cs typeface="Calibri Light" panose="020F0302020204030204" pitchFamily="34" charset="0"/>
              </a:rPr>
              <a:t>Zhirui Zhang</a:t>
            </a:r>
            <a:r>
              <a:rPr lang="en-US" altLang="zh-CN" sz="2200" dirty="0">
                <a:cs typeface="Calibri Light" panose="020F0302020204030204" pitchFamily="34" charset="0"/>
              </a:rPr>
              <a:t>, </a:t>
            </a:r>
            <a:r>
              <a:rPr lang="en-US" altLang="zh-CN" sz="2200" dirty="0" err="1">
                <a:cs typeface="Calibri Light" panose="020F0302020204030204" pitchFamily="34" charset="0"/>
              </a:rPr>
              <a:t>Yibo</a:t>
            </a:r>
            <a:r>
              <a:rPr lang="en-US" altLang="zh-CN" sz="2200" dirty="0">
                <a:cs typeface="Calibri Light" panose="020F0302020204030204" pitchFamily="34" charset="0"/>
              </a:rPr>
              <a:t> Sun, Shujie Liu, </a:t>
            </a:r>
            <a:r>
              <a:rPr lang="en-US" altLang="zh-CN" sz="2200" dirty="0" err="1">
                <a:cs typeface="Calibri Light" panose="020F0302020204030204" pitchFamily="34" charset="0"/>
              </a:rPr>
              <a:t>Yuanhua</a:t>
            </a:r>
            <a:r>
              <a:rPr lang="en-US" altLang="zh-CN" sz="2200" dirty="0">
                <a:cs typeface="Calibri Light" panose="020F0302020204030204" pitchFamily="34" charset="0"/>
              </a:rPr>
              <a:t> </a:t>
            </a:r>
            <a:r>
              <a:rPr lang="en-US" altLang="zh-CN" sz="2200" dirty="0" err="1">
                <a:cs typeface="Calibri Light" panose="020F0302020204030204" pitchFamily="34" charset="0"/>
              </a:rPr>
              <a:t>Lv</a:t>
            </a:r>
            <a:r>
              <a:rPr lang="en-US" altLang="zh-CN" sz="2200" dirty="0">
                <a:cs typeface="Calibri Light" panose="020F0302020204030204" pitchFamily="34" charset="0"/>
              </a:rPr>
              <a:t> and Ming Zhou, </a:t>
            </a:r>
            <a:r>
              <a:rPr lang="en-US" altLang="zh-CN" sz="2200" i="1" dirty="0">
                <a:cs typeface="Calibri Light" panose="020F0302020204030204" pitchFamily="34" charset="0"/>
              </a:rPr>
              <a:t>Learning to Collaborate for Question Answering and Asking</a:t>
            </a:r>
            <a:r>
              <a:rPr lang="en-US" altLang="zh-CN" sz="2200" dirty="0">
                <a:cs typeface="Calibri Light" panose="020F0302020204030204" pitchFamily="34" charset="0"/>
              </a:rPr>
              <a:t>, </a:t>
            </a:r>
            <a:r>
              <a:rPr lang="en-US" altLang="zh-CN" sz="2200" b="1" dirty="0" smtClean="0">
                <a:cs typeface="Calibri Light" panose="020F0302020204030204" pitchFamily="34" charset="0"/>
              </a:rPr>
              <a:t>NAACL 2018</a:t>
            </a:r>
            <a:r>
              <a:rPr lang="en-US" altLang="zh-CN" sz="2200" dirty="0" smtClean="0">
                <a:cs typeface="Calibri Light" panose="020F0302020204030204" pitchFamily="34" charset="0"/>
              </a:rPr>
              <a:t>.</a:t>
            </a:r>
          </a:p>
          <a:p>
            <a:r>
              <a:rPr lang="en-US" altLang="zh-CN" sz="2200" b="1" dirty="0">
                <a:cs typeface="Calibri Light" panose="020F0302020204030204" pitchFamily="34" charset="0"/>
              </a:rPr>
              <a:t>Zhirui Zhang</a:t>
            </a:r>
            <a:r>
              <a:rPr lang="en-US" altLang="zh-CN" sz="2200" dirty="0">
                <a:cs typeface="Calibri Light" panose="020F0302020204030204" pitchFamily="34" charset="0"/>
              </a:rPr>
              <a:t>, Shujie Liu, Mu Li, Ming Zhou and </a:t>
            </a:r>
            <a:r>
              <a:rPr lang="en-US" altLang="zh-CN" sz="2200" dirty="0" err="1">
                <a:cs typeface="Calibri Light" panose="020F0302020204030204" pitchFamily="34" charset="0"/>
              </a:rPr>
              <a:t>Enhong</a:t>
            </a:r>
            <a:r>
              <a:rPr lang="en-US" altLang="zh-CN" sz="2200" dirty="0">
                <a:cs typeface="Calibri Light" panose="020F0302020204030204" pitchFamily="34" charset="0"/>
              </a:rPr>
              <a:t> Chen, </a:t>
            </a:r>
            <a:r>
              <a:rPr lang="en-US" altLang="zh-CN" sz="2200" i="1" dirty="0">
                <a:cs typeface="Calibri Light" panose="020F0302020204030204" pitchFamily="34" charset="0"/>
              </a:rPr>
              <a:t>Stack-based Multi-layer Attention for Transition-based Dependency Parsing</a:t>
            </a:r>
            <a:r>
              <a:rPr lang="en-US" altLang="zh-CN" sz="2200" dirty="0">
                <a:cs typeface="Calibri Light" panose="020F0302020204030204" pitchFamily="34" charset="0"/>
              </a:rPr>
              <a:t>, </a:t>
            </a:r>
            <a:r>
              <a:rPr lang="en-US" altLang="zh-CN" sz="2200" b="1" dirty="0" smtClean="0">
                <a:cs typeface="Calibri Light" panose="020F0302020204030204" pitchFamily="34" charset="0"/>
              </a:rPr>
              <a:t>EMNLP 2017.</a:t>
            </a:r>
            <a:endParaRPr lang="en-US" altLang="zh-CN" sz="2200" dirty="0" smtClean="0">
              <a:cs typeface="Calibri Light" panose="020F0302020204030204" pitchFamily="34" charset="0"/>
            </a:endParaRPr>
          </a:p>
          <a:p>
            <a:endParaRPr lang="en-US" altLang="zh-CN" sz="2400" dirty="0"/>
          </a:p>
          <a:p>
            <a:endParaRPr lang="en-US" altLang="zh-CN" sz="2400" dirty="0" smtClean="0"/>
          </a:p>
          <a:p>
            <a:endParaRPr lang="en-US" i="1" dirty="0">
              <a:cs typeface="Calibri Light" panose="020F0302020204030204" pitchFamily="34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9309AD0-771B-4D7A-B3DF-FE1C28B2ADBA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0" y="0"/>
          <a:ext cx="12192000" cy="3362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3572353812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640428631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823644170"/>
                    </a:ext>
                  </a:extLst>
                </a:gridCol>
                <a:gridCol w="2747228">
                  <a:extLst>
                    <a:ext uri="{9D8B030D-6E8A-4147-A177-3AD203B41FA5}">
                      <a16:colId xmlns:a16="http://schemas.microsoft.com/office/drawing/2014/main" val="3517466769"/>
                    </a:ext>
                  </a:extLst>
                </a:gridCol>
                <a:gridCol w="2129572">
                  <a:extLst>
                    <a:ext uri="{9D8B030D-6E8A-4147-A177-3AD203B41FA5}">
                      <a16:colId xmlns:a16="http://schemas.microsoft.com/office/drawing/2014/main" val="250519142"/>
                    </a:ext>
                  </a:extLst>
                </a:gridCol>
              </a:tblGrid>
              <a:tr h="33624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latin typeface="+mj-lt"/>
                        </a:rPr>
                        <a:t>NMT</a:t>
                      </a:r>
                      <a:r>
                        <a:rPr lang="en-US" sz="1600" baseline="0" dirty="0" smtClean="0">
                          <a:latin typeface="+mj-lt"/>
                        </a:rPr>
                        <a:t> </a:t>
                      </a:r>
                      <a:r>
                        <a:rPr lang="en-US" sz="1600" dirty="0" smtClean="0">
                          <a:latin typeface="+mj-lt"/>
                        </a:rPr>
                        <a:t>Overview</a:t>
                      </a:r>
                      <a:endParaRPr lang="en-US" sz="1600" dirty="0">
                        <a:latin typeface="+mj-lt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Iterative Back-Translation </a:t>
                      </a:r>
                      <a:endParaRPr lang="en-US" sz="1600" dirty="0">
                        <a:latin typeface="+mj-lt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Agreement Regularization </a:t>
                      </a:r>
                      <a:endParaRPr lang="en-US" sz="1600" dirty="0">
                        <a:latin typeface="+mj-lt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SMT as Posterior Regularization </a:t>
                      </a:r>
                      <a:endParaRPr lang="en-US" sz="1600" dirty="0">
                        <a:latin typeface="+mj-lt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Summary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98737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13929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Preprints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200" dirty="0">
                <a:cs typeface="Calibri Light" panose="020F0302020204030204" pitchFamily="34" charset="0"/>
              </a:rPr>
              <a:t>Hany Hassan, Anthony </a:t>
            </a:r>
            <a:r>
              <a:rPr lang="en-US" altLang="zh-CN" sz="2200" dirty="0" err="1">
                <a:cs typeface="Calibri Light" panose="020F0302020204030204" pitchFamily="34" charset="0"/>
              </a:rPr>
              <a:t>Aue</a:t>
            </a:r>
            <a:r>
              <a:rPr lang="en-US" altLang="zh-CN" sz="2200" dirty="0">
                <a:cs typeface="Calibri Light" panose="020F0302020204030204" pitchFamily="34" charset="0"/>
              </a:rPr>
              <a:t>, Chang Chen, Vishal </a:t>
            </a:r>
            <a:r>
              <a:rPr lang="en-US" altLang="zh-CN" sz="2200" dirty="0" err="1">
                <a:cs typeface="Calibri Light" panose="020F0302020204030204" pitchFamily="34" charset="0"/>
              </a:rPr>
              <a:t>Chowdhary</a:t>
            </a:r>
            <a:r>
              <a:rPr lang="en-US" altLang="zh-CN" sz="2200" dirty="0">
                <a:cs typeface="Calibri Light" panose="020F0302020204030204" pitchFamily="34" charset="0"/>
              </a:rPr>
              <a:t>, Jonathan Clark, Christian </a:t>
            </a:r>
            <a:r>
              <a:rPr lang="en-US" altLang="zh-CN" sz="2200" dirty="0" err="1">
                <a:cs typeface="Calibri Light" panose="020F0302020204030204" pitchFamily="34" charset="0"/>
              </a:rPr>
              <a:t>Federmann</a:t>
            </a:r>
            <a:r>
              <a:rPr lang="en-US" altLang="zh-CN" sz="2200" dirty="0">
                <a:cs typeface="Calibri Light" panose="020F0302020204030204" pitchFamily="34" charset="0"/>
              </a:rPr>
              <a:t>, Xuedong Huang, Marcin </a:t>
            </a:r>
            <a:r>
              <a:rPr lang="en-US" altLang="zh-CN" sz="2200" dirty="0" err="1">
                <a:cs typeface="Calibri Light" panose="020F0302020204030204" pitchFamily="34" charset="0"/>
              </a:rPr>
              <a:t>Junczys-Dowmunt</a:t>
            </a:r>
            <a:r>
              <a:rPr lang="en-US" altLang="zh-CN" sz="2200" dirty="0">
                <a:cs typeface="Calibri Light" panose="020F0302020204030204" pitchFamily="34" charset="0"/>
              </a:rPr>
              <a:t>, William Lewis, Mu Li, Shujie Liu, Tie-Yan Liu, </a:t>
            </a:r>
            <a:r>
              <a:rPr lang="en-US" altLang="zh-CN" sz="2200" dirty="0" err="1">
                <a:cs typeface="Calibri Light" panose="020F0302020204030204" pitchFamily="34" charset="0"/>
              </a:rPr>
              <a:t>Renqian</a:t>
            </a:r>
            <a:r>
              <a:rPr lang="en-US" altLang="zh-CN" sz="2200" dirty="0">
                <a:cs typeface="Calibri Light" panose="020F0302020204030204" pitchFamily="34" charset="0"/>
              </a:rPr>
              <a:t> Luo, Arul Menezes, Tao Qin, Frank </a:t>
            </a:r>
            <a:r>
              <a:rPr lang="en-US" altLang="zh-CN" sz="2200" dirty="0" err="1">
                <a:cs typeface="Calibri Light" panose="020F0302020204030204" pitchFamily="34" charset="0"/>
              </a:rPr>
              <a:t>Seide</a:t>
            </a:r>
            <a:r>
              <a:rPr lang="en-US" altLang="zh-CN" sz="2200" dirty="0">
                <a:cs typeface="Calibri Light" panose="020F0302020204030204" pitchFamily="34" charset="0"/>
              </a:rPr>
              <a:t>, Xu Tan, </a:t>
            </a:r>
            <a:r>
              <a:rPr lang="en-US" altLang="zh-CN" sz="2200" dirty="0" err="1">
                <a:cs typeface="Calibri Light" panose="020F0302020204030204" pitchFamily="34" charset="0"/>
              </a:rPr>
              <a:t>Fei</a:t>
            </a:r>
            <a:r>
              <a:rPr lang="en-US" altLang="zh-CN" sz="2200" dirty="0">
                <a:cs typeface="Calibri Light" panose="020F0302020204030204" pitchFamily="34" charset="0"/>
              </a:rPr>
              <a:t> Tian, </a:t>
            </a:r>
            <a:r>
              <a:rPr lang="en-US" altLang="zh-CN" sz="2200" dirty="0" err="1">
                <a:cs typeface="Calibri Light" panose="020F0302020204030204" pitchFamily="34" charset="0"/>
              </a:rPr>
              <a:t>Lijun</a:t>
            </a:r>
            <a:r>
              <a:rPr lang="en-US" altLang="zh-CN" sz="2200" dirty="0">
                <a:cs typeface="Calibri Light" panose="020F0302020204030204" pitchFamily="34" charset="0"/>
              </a:rPr>
              <a:t> Wu, Shuangzhi Wu, </a:t>
            </a:r>
            <a:r>
              <a:rPr lang="en-US" altLang="zh-CN" sz="2200" dirty="0" err="1">
                <a:cs typeface="Calibri Light" panose="020F0302020204030204" pitchFamily="34" charset="0"/>
              </a:rPr>
              <a:t>Yingce</a:t>
            </a:r>
            <a:r>
              <a:rPr lang="en-US" altLang="zh-CN" sz="2200" dirty="0">
                <a:cs typeface="Calibri Light" panose="020F0302020204030204" pitchFamily="34" charset="0"/>
              </a:rPr>
              <a:t> Xia, Dongdong Zhang, </a:t>
            </a:r>
            <a:r>
              <a:rPr lang="en-US" altLang="zh-CN" sz="2200" b="1" dirty="0">
                <a:cs typeface="Calibri Light" panose="020F0302020204030204" pitchFamily="34" charset="0"/>
              </a:rPr>
              <a:t>Zhirui Zhang</a:t>
            </a:r>
            <a:r>
              <a:rPr lang="en-US" altLang="zh-CN" sz="2200" dirty="0">
                <a:cs typeface="Calibri Light" panose="020F0302020204030204" pitchFamily="34" charset="0"/>
              </a:rPr>
              <a:t> and Ming Zhou, </a:t>
            </a:r>
            <a:r>
              <a:rPr lang="en-US" altLang="zh-CN" sz="2200" i="1" dirty="0">
                <a:cs typeface="Calibri Light" panose="020F0302020204030204" pitchFamily="34" charset="0"/>
              </a:rPr>
              <a:t>Achieving Human Parity on Automatic Chinese to English News Translation</a:t>
            </a:r>
            <a:r>
              <a:rPr lang="en-US" altLang="zh-CN" sz="2200" dirty="0">
                <a:cs typeface="Calibri Light" panose="020F0302020204030204" pitchFamily="34" charset="0"/>
              </a:rPr>
              <a:t>, 2018</a:t>
            </a:r>
            <a:r>
              <a:rPr lang="en-US" altLang="zh-CN" sz="2200" dirty="0" smtClean="0">
                <a:cs typeface="Calibri Light" panose="020F0302020204030204" pitchFamily="34" charset="0"/>
              </a:rPr>
              <a:t>.</a:t>
            </a:r>
          </a:p>
          <a:p>
            <a:r>
              <a:rPr lang="en-US" altLang="zh-CN" sz="2200" b="1" dirty="0" smtClean="0">
                <a:cs typeface="Calibri Light" panose="020F0302020204030204" pitchFamily="34" charset="0"/>
              </a:rPr>
              <a:t>Zhirui Zhang*</a:t>
            </a:r>
            <a:r>
              <a:rPr lang="en-US" altLang="zh-CN" sz="2200" dirty="0" smtClean="0">
                <a:cs typeface="Calibri Light" panose="020F0302020204030204" pitchFamily="34" charset="0"/>
              </a:rPr>
              <a:t>, </a:t>
            </a:r>
            <a:r>
              <a:rPr lang="en-US" altLang="zh-CN" sz="2200" dirty="0" err="1">
                <a:cs typeface="Calibri Light" panose="020F0302020204030204" pitchFamily="34" charset="0"/>
              </a:rPr>
              <a:t>Shuo</a:t>
            </a:r>
            <a:r>
              <a:rPr lang="en-US" altLang="zh-CN" sz="2200" dirty="0">
                <a:cs typeface="Calibri Light" panose="020F0302020204030204" pitchFamily="34" charset="0"/>
              </a:rPr>
              <a:t> </a:t>
            </a:r>
            <a:r>
              <a:rPr lang="en-US" altLang="zh-CN" sz="2200" dirty="0" smtClean="0">
                <a:cs typeface="Calibri Light" panose="020F0302020204030204" pitchFamily="34" charset="0"/>
              </a:rPr>
              <a:t>Ren*, </a:t>
            </a:r>
            <a:r>
              <a:rPr lang="en-US" altLang="zh-CN" sz="2200" dirty="0">
                <a:cs typeface="Calibri Light" panose="020F0302020204030204" pitchFamily="34" charset="0"/>
              </a:rPr>
              <a:t>Shujie Liu, </a:t>
            </a:r>
            <a:r>
              <a:rPr lang="en-US" altLang="zh-CN" sz="2200" dirty="0" err="1">
                <a:cs typeface="Calibri Light" panose="020F0302020204030204" pitchFamily="34" charset="0"/>
              </a:rPr>
              <a:t>Jianyong</a:t>
            </a:r>
            <a:r>
              <a:rPr lang="en-US" altLang="zh-CN" sz="2200" dirty="0">
                <a:cs typeface="Calibri Light" panose="020F0302020204030204" pitchFamily="34" charset="0"/>
              </a:rPr>
              <a:t> Wang, Peng Chen, Mu Li, Ming Zhou and </a:t>
            </a:r>
            <a:r>
              <a:rPr lang="en-US" altLang="zh-CN" sz="2200" dirty="0" err="1" smtClean="0">
                <a:cs typeface="Calibri Light" panose="020F0302020204030204" pitchFamily="34" charset="0"/>
              </a:rPr>
              <a:t>Enhong</a:t>
            </a:r>
            <a:r>
              <a:rPr lang="en-US" altLang="zh-CN" sz="2200" dirty="0" smtClean="0">
                <a:cs typeface="Calibri Light" panose="020F0302020204030204" pitchFamily="34" charset="0"/>
              </a:rPr>
              <a:t> Chen</a:t>
            </a:r>
            <a:r>
              <a:rPr lang="en-US" altLang="zh-CN" sz="2200" dirty="0">
                <a:cs typeface="Calibri Light" panose="020F0302020204030204" pitchFamily="34" charset="0"/>
              </a:rPr>
              <a:t>, </a:t>
            </a:r>
            <a:r>
              <a:rPr lang="en-US" altLang="zh-CN" sz="2200" i="1" dirty="0">
                <a:cs typeface="Calibri Light" panose="020F0302020204030204" pitchFamily="34" charset="0"/>
              </a:rPr>
              <a:t>Style Transfer as Unsupervised Machine Translation</a:t>
            </a:r>
            <a:r>
              <a:rPr lang="en-US" altLang="zh-CN" sz="2200" dirty="0">
                <a:cs typeface="Calibri Light" panose="020F0302020204030204" pitchFamily="34" charset="0"/>
              </a:rPr>
              <a:t>, 2018. </a:t>
            </a:r>
            <a:endParaRPr lang="en-US" altLang="zh-CN" sz="2200" dirty="0" smtClean="0">
              <a:cs typeface="Calibri Light" panose="020F0302020204030204" pitchFamily="34" charset="0"/>
            </a:endParaRPr>
          </a:p>
          <a:p>
            <a:r>
              <a:rPr lang="en-US" altLang="zh-CN" sz="2200" dirty="0" err="1">
                <a:cs typeface="Calibri Light" panose="020F0302020204030204" pitchFamily="34" charset="0"/>
              </a:rPr>
              <a:t>Wenhu</a:t>
            </a:r>
            <a:r>
              <a:rPr lang="en-US" altLang="zh-CN" sz="2200" dirty="0">
                <a:cs typeface="Calibri Light" panose="020F0302020204030204" pitchFamily="34" charset="0"/>
              </a:rPr>
              <a:t> Chen, </a:t>
            </a:r>
            <a:r>
              <a:rPr lang="en-US" altLang="zh-CN" sz="2200" dirty="0" err="1">
                <a:cs typeface="Calibri Light" panose="020F0302020204030204" pitchFamily="34" charset="0"/>
              </a:rPr>
              <a:t>Guanlin</a:t>
            </a:r>
            <a:r>
              <a:rPr lang="en-US" altLang="zh-CN" sz="2200" dirty="0">
                <a:cs typeface="Calibri Light" panose="020F0302020204030204" pitchFamily="34" charset="0"/>
              </a:rPr>
              <a:t> Li, Shujie Liu, </a:t>
            </a:r>
            <a:r>
              <a:rPr lang="en-US" altLang="zh-CN" sz="2200" b="1" dirty="0">
                <a:cs typeface="Calibri Light" panose="020F0302020204030204" pitchFamily="34" charset="0"/>
              </a:rPr>
              <a:t>Zhirui Zhang</a:t>
            </a:r>
            <a:r>
              <a:rPr lang="en-US" altLang="zh-CN" sz="2200" dirty="0">
                <a:cs typeface="Calibri Light" panose="020F0302020204030204" pitchFamily="34" charset="0"/>
              </a:rPr>
              <a:t>, Mu Li, Ming Zhou, </a:t>
            </a:r>
            <a:r>
              <a:rPr lang="en-US" altLang="zh-CN" sz="2200" i="1" dirty="0">
                <a:cs typeface="Calibri Light" panose="020F0302020204030204" pitchFamily="34" charset="0"/>
              </a:rPr>
              <a:t>Approximate Distribution Matching for Sequence-to-Sequence Learning</a:t>
            </a:r>
            <a:r>
              <a:rPr lang="en-US" altLang="zh-CN" sz="2200" dirty="0">
                <a:cs typeface="Calibri Light" panose="020F0302020204030204" pitchFamily="34" charset="0"/>
              </a:rPr>
              <a:t>, 2018.</a:t>
            </a:r>
            <a:endParaRPr lang="en-US" altLang="zh-CN" sz="2200" dirty="0" smtClean="0">
              <a:cs typeface="Calibri Light" panose="020F0302020204030204" pitchFamily="34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9309AD0-771B-4D7A-B3DF-FE1C28B2ADBA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0" y="0"/>
          <a:ext cx="12192000" cy="3362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3572353812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640428631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823644170"/>
                    </a:ext>
                  </a:extLst>
                </a:gridCol>
                <a:gridCol w="2747228">
                  <a:extLst>
                    <a:ext uri="{9D8B030D-6E8A-4147-A177-3AD203B41FA5}">
                      <a16:colId xmlns:a16="http://schemas.microsoft.com/office/drawing/2014/main" val="3517466769"/>
                    </a:ext>
                  </a:extLst>
                </a:gridCol>
                <a:gridCol w="2129572">
                  <a:extLst>
                    <a:ext uri="{9D8B030D-6E8A-4147-A177-3AD203B41FA5}">
                      <a16:colId xmlns:a16="http://schemas.microsoft.com/office/drawing/2014/main" val="250519142"/>
                    </a:ext>
                  </a:extLst>
                </a:gridCol>
              </a:tblGrid>
              <a:tr h="33624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latin typeface="+mj-lt"/>
                        </a:rPr>
                        <a:t>NMT</a:t>
                      </a:r>
                      <a:r>
                        <a:rPr lang="en-US" sz="1600" baseline="0" dirty="0" smtClean="0">
                          <a:latin typeface="+mj-lt"/>
                        </a:rPr>
                        <a:t> </a:t>
                      </a:r>
                      <a:r>
                        <a:rPr lang="en-US" sz="1600" dirty="0" smtClean="0">
                          <a:latin typeface="+mj-lt"/>
                        </a:rPr>
                        <a:t>Overview</a:t>
                      </a:r>
                      <a:endParaRPr lang="en-US" sz="1600" dirty="0">
                        <a:latin typeface="+mj-lt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Iterative Back-Translation </a:t>
                      </a:r>
                      <a:endParaRPr lang="en-US" sz="1600" dirty="0">
                        <a:latin typeface="+mj-lt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Agreement Regularization </a:t>
                      </a:r>
                      <a:endParaRPr lang="en-US" sz="1600" dirty="0">
                        <a:latin typeface="+mj-lt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SMT as Posterior Regularization </a:t>
                      </a:r>
                      <a:endParaRPr lang="en-US" sz="1600" dirty="0">
                        <a:latin typeface="+mj-lt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Summary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98737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52221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944369" y="2235814"/>
            <a:ext cx="6547104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66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Thank you!</a:t>
            </a:r>
            <a:endParaRPr lang="zh-CN" altLang="en-US" sz="66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6" name="矩形 5"/>
          <p:cNvSpPr/>
          <p:nvPr/>
        </p:nvSpPr>
        <p:spPr>
          <a:xfrm>
            <a:off x="3814828" y="3343810"/>
            <a:ext cx="480618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54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Q &amp; A</a:t>
            </a:r>
            <a:endParaRPr lang="zh-CN" altLang="en-US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00927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cs typeface="Calibri Light" panose="020F0302020204030204" pitchFamily="34" charset="0"/>
              </a:rPr>
              <a:t>Neural Machine Translation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9309AD0-771B-4D7A-B3DF-FE1C28B2AD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6320639"/>
              </p:ext>
            </p:extLst>
          </p:nvPr>
        </p:nvGraphicFramePr>
        <p:xfrm>
          <a:off x="0" y="0"/>
          <a:ext cx="12192000" cy="3362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3572353812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640428631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823644170"/>
                    </a:ext>
                  </a:extLst>
                </a:gridCol>
                <a:gridCol w="2747228">
                  <a:extLst>
                    <a:ext uri="{9D8B030D-6E8A-4147-A177-3AD203B41FA5}">
                      <a16:colId xmlns:a16="http://schemas.microsoft.com/office/drawing/2014/main" val="3517466769"/>
                    </a:ext>
                  </a:extLst>
                </a:gridCol>
                <a:gridCol w="2129572">
                  <a:extLst>
                    <a:ext uri="{9D8B030D-6E8A-4147-A177-3AD203B41FA5}">
                      <a16:colId xmlns:a16="http://schemas.microsoft.com/office/drawing/2014/main" val="250519142"/>
                    </a:ext>
                  </a:extLst>
                </a:gridCol>
              </a:tblGrid>
              <a:tr h="33624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latin typeface="+mj-lt"/>
                        </a:rPr>
                        <a:t>NMT</a:t>
                      </a:r>
                      <a:r>
                        <a:rPr lang="en-US" sz="1600" baseline="0" dirty="0" smtClean="0">
                          <a:latin typeface="+mj-lt"/>
                        </a:rPr>
                        <a:t> </a:t>
                      </a:r>
                      <a:r>
                        <a:rPr lang="en-US" sz="1600" dirty="0" smtClean="0">
                          <a:latin typeface="+mj-lt"/>
                        </a:rPr>
                        <a:t>Overview</a:t>
                      </a:r>
                      <a:endParaRPr lang="en-US" sz="1600" dirty="0">
                        <a:latin typeface="+mj-lt"/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Iterative Back-Translation </a:t>
                      </a:r>
                      <a:endParaRPr lang="en-US" sz="1600" dirty="0">
                        <a:latin typeface="+mj-lt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Agreement Regularization </a:t>
                      </a:r>
                      <a:endParaRPr lang="en-US" sz="1600" dirty="0">
                        <a:latin typeface="+mj-lt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SMT as Posterior Regularization </a:t>
                      </a:r>
                      <a:endParaRPr lang="en-US" sz="1600" dirty="0">
                        <a:latin typeface="+mj-lt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Summary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9873791"/>
                  </a:ext>
                </a:extLst>
              </a:tr>
            </a:tbl>
          </a:graphicData>
        </a:graphic>
      </p:graphicFrame>
      <p:pic>
        <p:nvPicPr>
          <p:cNvPr id="237" name="Picture 23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635" y="2557801"/>
            <a:ext cx="3728277" cy="2280032"/>
          </a:xfrm>
          <a:prstGeom prst="rect">
            <a:avLst/>
          </a:prstGeom>
        </p:spPr>
      </p:pic>
      <p:pic>
        <p:nvPicPr>
          <p:cNvPr id="238" name="Picture 2" descr="âsequence-to-sequence modelâçå¾çæç´¢ç»æ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0989" y="2093153"/>
            <a:ext cx="2919944" cy="3673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9" name="Picture 4" descr="âsequence-to-sequence model self-attentionâçå¾çæç´¢ç»æ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1337" y="2141872"/>
            <a:ext cx="2602499" cy="3624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ight Arrow 2"/>
          <p:cNvSpPr/>
          <p:nvPr/>
        </p:nvSpPr>
        <p:spPr>
          <a:xfrm>
            <a:off x="4212167" y="3564467"/>
            <a:ext cx="681567" cy="266700"/>
          </a:xfrm>
          <a:prstGeom prst="rightArrow">
            <a:avLst>
              <a:gd name="adj1" fmla="val 50000"/>
              <a:gd name="adj2" fmla="val 6428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" name="Right Arrow 239"/>
          <p:cNvSpPr/>
          <p:nvPr/>
        </p:nvSpPr>
        <p:spPr>
          <a:xfrm>
            <a:off x="7957548" y="3564467"/>
            <a:ext cx="681567" cy="266700"/>
          </a:xfrm>
          <a:prstGeom prst="rightArrow">
            <a:avLst>
              <a:gd name="adj1" fmla="val 50000"/>
              <a:gd name="adj2" fmla="val 6428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5338147" y="5848123"/>
            <a:ext cx="2185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ConvS2S (Facebook)</a:t>
            </a:r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41" name="TextBox 240"/>
          <p:cNvSpPr txBox="1"/>
          <p:nvPr/>
        </p:nvSpPr>
        <p:spPr>
          <a:xfrm>
            <a:off x="8951632" y="5848123"/>
            <a:ext cx="2181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Transformer (Google)</a:t>
            </a:r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43" name="Oval Callout 242"/>
          <p:cNvSpPr/>
          <p:nvPr/>
        </p:nvSpPr>
        <p:spPr>
          <a:xfrm>
            <a:off x="7793566" y="1183735"/>
            <a:ext cx="2249019" cy="1071671"/>
          </a:xfrm>
          <a:prstGeom prst="wedgeEllipseCallout">
            <a:avLst>
              <a:gd name="adj1" fmla="val -53475"/>
              <a:gd name="adj2" fmla="val 68415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Rely on large high-quality </a:t>
            </a:r>
            <a:r>
              <a:rPr lang="en-US" dirty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</a:t>
            </a:r>
            <a:r>
              <a:rPr lang="en-US" dirty="0" smtClean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arallel data</a:t>
            </a:r>
            <a:endParaRPr lang="en-US" dirty="0">
              <a:solidFill>
                <a:srgbClr val="FF0000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6365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Data </a:t>
            </a:r>
            <a:r>
              <a:rPr lang="en-US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Augmentation</a:t>
            </a:r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Data augmentation algorithms generate extra data points from the empirically observed training set to train subsequent machine learning </a:t>
            </a:r>
            <a:r>
              <a:rPr lang="en-US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algorithms</a:t>
            </a:r>
          </a:p>
          <a:p>
            <a:endParaRPr lang="en-US" dirty="0" smtClean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r>
              <a:rPr lang="en-US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Data </a:t>
            </a:r>
            <a:r>
              <a:rPr lang="en-US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augmentation 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techniques are widely used </a:t>
            </a:r>
            <a:r>
              <a:rPr lang="en-US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in computer vision</a:t>
            </a:r>
            <a:endParaRPr lang="en-US" dirty="0" smtClean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endParaRPr lang="en-US" dirty="0" smtClean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r>
              <a:rPr lang="en-US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Data augmentation + NMT?</a:t>
            </a:r>
          </a:p>
          <a:p>
            <a:pPr lvl="1"/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Data augmentation </a:t>
            </a:r>
            <a:r>
              <a:rPr lang="en-US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+ Semi-supervised 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NMT </a:t>
            </a:r>
            <a:r>
              <a:rPr lang="en-US" dirty="0" smtClean="0">
                <a:latin typeface="Calibri Light" panose="020F0302020204030204" pitchFamily="34" charset="0"/>
                <a:cs typeface="Calibri Light" panose="020F0302020204030204" pitchFamily="34" charset="0"/>
                <a:sym typeface="Wingdings" panose="05000000000000000000" pitchFamily="2" charset="2"/>
              </a:rPr>
              <a:t> </a:t>
            </a:r>
            <a:r>
              <a:rPr lang="en-US" dirty="0" smtClean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  <a:sym typeface="Wingdings" panose="05000000000000000000" pitchFamily="2" charset="2"/>
              </a:rPr>
              <a:t>Iterative Back-Translation</a:t>
            </a:r>
            <a:endParaRPr lang="en-US" dirty="0">
              <a:solidFill>
                <a:srgbClr val="FF0000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lvl="1"/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Data augmentation + </a:t>
            </a:r>
            <a:r>
              <a:rPr lang="en-US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Supervised NMT </a:t>
            </a:r>
            <a:r>
              <a:rPr lang="en-US" dirty="0" smtClean="0">
                <a:latin typeface="Calibri Light" panose="020F0302020204030204" pitchFamily="34" charset="0"/>
                <a:cs typeface="Calibri Light" panose="020F0302020204030204" pitchFamily="34" charset="0"/>
                <a:sym typeface="Wingdings" panose="05000000000000000000" pitchFamily="2" charset="2"/>
              </a:rPr>
              <a:t> </a:t>
            </a:r>
            <a:r>
              <a:rPr lang="en-US" dirty="0" smtClean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  <a:sym typeface="Wingdings" panose="05000000000000000000" pitchFamily="2" charset="2"/>
              </a:rPr>
              <a:t>Agreement Regularization</a:t>
            </a:r>
            <a:endParaRPr lang="en-US" dirty="0">
              <a:solidFill>
                <a:srgbClr val="FF0000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lvl="1"/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Data augmentation + </a:t>
            </a:r>
            <a:r>
              <a:rPr lang="en-US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Unsupervised NMT </a:t>
            </a:r>
            <a:r>
              <a:rPr lang="en-US" dirty="0" smtClean="0">
                <a:latin typeface="Calibri Light" panose="020F0302020204030204" pitchFamily="34" charset="0"/>
                <a:cs typeface="Calibri Light" panose="020F0302020204030204" pitchFamily="34" charset="0"/>
                <a:sym typeface="Wingdings" panose="05000000000000000000" pitchFamily="2" charset="2"/>
              </a:rPr>
              <a:t> </a:t>
            </a:r>
            <a:r>
              <a:rPr lang="en-US" dirty="0" smtClean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  <a:sym typeface="Wingdings" panose="05000000000000000000" pitchFamily="2" charset="2"/>
              </a:rPr>
              <a:t>SMT as Posterior Regularization</a:t>
            </a:r>
            <a:endParaRPr lang="en-US" dirty="0">
              <a:solidFill>
                <a:srgbClr val="FF0000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lvl="1"/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9309AD0-771B-4D7A-B3DF-FE1C28B2AD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3673856"/>
              </p:ext>
            </p:extLst>
          </p:nvPr>
        </p:nvGraphicFramePr>
        <p:xfrm>
          <a:off x="0" y="0"/>
          <a:ext cx="12192000" cy="3362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3572353812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640428631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823644170"/>
                    </a:ext>
                  </a:extLst>
                </a:gridCol>
                <a:gridCol w="2747228">
                  <a:extLst>
                    <a:ext uri="{9D8B030D-6E8A-4147-A177-3AD203B41FA5}">
                      <a16:colId xmlns:a16="http://schemas.microsoft.com/office/drawing/2014/main" val="3517466769"/>
                    </a:ext>
                  </a:extLst>
                </a:gridCol>
                <a:gridCol w="2129572">
                  <a:extLst>
                    <a:ext uri="{9D8B030D-6E8A-4147-A177-3AD203B41FA5}">
                      <a16:colId xmlns:a16="http://schemas.microsoft.com/office/drawing/2014/main" val="250519142"/>
                    </a:ext>
                  </a:extLst>
                </a:gridCol>
              </a:tblGrid>
              <a:tr h="33624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latin typeface="+mj-lt"/>
                        </a:rPr>
                        <a:t>NMT</a:t>
                      </a:r>
                      <a:r>
                        <a:rPr lang="en-US" sz="1600" baseline="0" dirty="0" smtClean="0">
                          <a:latin typeface="+mj-lt"/>
                        </a:rPr>
                        <a:t> </a:t>
                      </a:r>
                      <a:r>
                        <a:rPr lang="en-US" sz="1600" dirty="0" smtClean="0">
                          <a:latin typeface="+mj-lt"/>
                        </a:rPr>
                        <a:t>Overview</a:t>
                      </a:r>
                      <a:endParaRPr lang="en-US" sz="1600" dirty="0">
                        <a:latin typeface="+mj-lt"/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Iterative Back-Translation </a:t>
                      </a:r>
                      <a:endParaRPr lang="en-US" sz="1600" dirty="0">
                        <a:latin typeface="+mj-lt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Agreement Regularization </a:t>
                      </a:r>
                      <a:endParaRPr lang="en-US" sz="1600" dirty="0">
                        <a:latin typeface="+mj-lt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SMT as Posterior Regularization </a:t>
                      </a:r>
                      <a:endParaRPr lang="en-US" sz="1600" dirty="0">
                        <a:latin typeface="+mj-lt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Summary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98737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04187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Monolingual Training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alibri Light" panose="020F0302020204030204" pitchFamily="34" charset="0"/>
              </a:rPr>
              <a:t>Why monolingual data for NMT?</a:t>
            </a:r>
          </a:p>
          <a:p>
            <a:pPr lvl="1"/>
            <a:r>
              <a:rPr lang="en-US" dirty="0" smtClean="0">
                <a:latin typeface="Calibri Light" panose="020F0302020204030204" pitchFamily="34" charset="0"/>
              </a:rPr>
              <a:t>Easy to collect and more diverse</a:t>
            </a:r>
          </a:p>
          <a:p>
            <a:pPr lvl="1"/>
            <a:r>
              <a:rPr lang="en-US" dirty="0" smtClean="0">
                <a:latin typeface="Calibri Light" panose="020F0302020204030204" pitchFamily="34" charset="0"/>
              </a:rPr>
              <a:t>More training data</a:t>
            </a:r>
          </a:p>
          <a:p>
            <a:pPr lvl="1"/>
            <a:endParaRPr lang="en-US" dirty="0" smtClean="0">
              <a:latin typeface="Calibri Light" panose="020F0302020204030204" pitchFamily="34" charset="0"/>
            </a:endParaRPr>
          </a:p>
          <a:p>
            <a:r>
              <a:rPr lang="en-US" dirty="0" smtClean="0">
                <a:latin typeface="Calibri Light" panose="020F0302020204030204" pitchFamily="34" charset="0"/>
              </a:rPr>
              <a:t>Solutions</a:t>
            </a:r>
          </a:p>
          <a:p>
            <a:pPr lvl="1"/>
            <a:r>
              <a:rPr lang="en-US" dirty="0" smtClean="0">
                <a:latin typeface="Calibri Light" panose="020F0302020204030204" pitchFamily="34" charset="0"/>
              </a:rPr>
              <a:t>Deep fusion (</a:t>
            </a:r>
            <a:r>
              <a:rPr lang="en-US" dirty="0" err="1" smtClean="0">
                <a:latin typeface="Calibri Light" panose="020F0302020204030204" pitchFamily="34" charset="0"/>
              </a:rPr>
              <a:t>Gulcehre</a:t>
            </a:r>
            <a:r>
              <a:rPr lang="en-US" dirty="0" smtClean="0">
                <a:latin typeface="Calibri Light" panose="020F0302020204030204" pitchFamily="34" charset="0"/>
              </a:rPr>
              <a:t> et al. 2015)</a:t>
            </a:r>
          </a:p>
          <a:p>
            <a:pPr lvl="1"/>
            <a:r>
              <a:rPr lang="en-US" dirty="0" smtClean="0">
                <a:latin typeface="Calibri Light" panose="020F0302020204030204" pitchFamily="34" charset="0"/>
              </a:rPr>
              <a:t>Auto-Encoder (Cheng et al. 2016)</a:t>
            </a:r>
          </a:p>
          <a:p>
            <a:pPr lvl="1"/>
            <a:r>
              <a:rPr lang="en-US" b="1" dirty="0" smtClean="0">
                <a:latin typeface="Calibri Light" panose="020F0302020204030204" pitchFamily="34" charset="0"/>
              </a:rPr>
              <a:t>Back-Translation (</a:t>
            </a:r>
            <a:r>
              <a:rPr lang="en-US" b="1" dirty="0" err="1" smtClean="0">
                <a:latin typeface="Calibri Light" panose="020F0302020204030204" pitchFamily="34" charset="0"/>
              </a:rPr>
              <a:t>Sennrich</a:t>
            </a:r>
            <a:r>
              <a:rPr lang="en-US" b="1" dirty="0" smtClean="0">
                <a:latin typeface="Calibri Light" panose="020F0302020204030204" pitchFamily="34" charset="0"/>
              </a:rPr>
              <a:t> et al. 2016)</a:t>
            </a:r>
          </a:p>
          <a:p>
            <a:pPr lvl="1"/>
            <a:r>
              <a:rPr lang="en-US" dirty="0" smtClean="0">
                <a:latin typeface="Calibri Light" panose="020F0302020204030204" pitchFamily="34" charset="0"/>
              </a:rPr>
              <a:t>…</a:t>
            </a:r>
          </a:p>
          <a:p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9309AD0-771B-4D7A-B3DF-FE1C28B2AD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3657645"/>
              </p:ext>
            </p:extLst>
          </p:nvPr>
        </p:nvGraphicFramePr>
        <p:xfrm>
          <a:off x="0" y="0"/>
          <a:ext cx="12192000" cy="3362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3572353812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640428631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823644170"/>
                    </a:ext>
                  </a:extLst>
                </a:gridCol>
                <a:gridCol w="2747228">
                  <a:extLst>
                    <a:ext uri="{9D8B030D-6E8A-4147-A177-3AD203B41FA5}">
                      <a16:colId xmlns:a16="http://schemas.microsoft.com/office/drawing/2014/main" val="3517466769"/>
                    </a:ext>
                  </a:extLst>
                </a:gridCol>
                <a:gridCol w="2129572">
                  <a:extLst>
                    <a:ext uri="{9D8B030D-6E8A-4147-A177-3AD203B41FA5}">
                      <a16:colId xmlns:a16="http://schemas.microsoft.com/office/drawing/2014/main" val="250519142"/>
                    </a:ext>
                  </a:extLst>
                </a:gridCol>
              </a:tblGrid>
              <a:tr h="33624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latin typeface="+mj-lt"/>
                        </a:rPr>
                        <a:t>NMT</a:t>
                      </a:r>
                      <a:r>
                        <a:rPr lang="en-US" sz="1600" baseline="0" dirty="0" smtClean="0">
                          <a:latin typeface="+mj-lt"/>
                        </a:rPr>
                        <a:t> </a:t>
                      </a:r>
                      <a:r>
                        <a:rPr lang="en-US" sz="1600" dirty="0" smtClean="0">
                          <a:latin typeface="+mj-lt"/>
                        </a:rPr>
                        <a:t>Overview</a:t>
                      </a:r>
                      <a:endParaRPr lang="en-US" sz="1600" dirty="0">
                        <a:latin typeface="+mj-lt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Iterative Back-Translation </a:t>
                      </a:r>
                      <a:endParaRPr lang="en-US" sz="1600" dirty="0">
                        <a:latin typeface="+mj-lt"/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Agreement Regularization </a:t>
                      </a:r>
                      <a:endParaRPr lang="en-US" sz="1600" dirty="0">
                        <a:latin typeface="+mj-lt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SMT as Posterior Regularization </a:t>
                      </a:r>
                      <a:endParaRPr lang="en-US" sz="1600" dirty="0">
                        <a:latin typeface="+mj-lt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Summary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98737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89590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33682"/>
            <a:ext cx="10515600" cy="4351338"/>
          </a:xfrm>
        </p:spPr>
        <p:txBody>
          <a:bodyPr/>
          <a:lstStyle/>
          <a:p>
            <a:r>
              <a:rPr lang="en-US" dirty="0" smtClean="0">
                <a:latin typeface="Calibri Light" panose="020F0302020204030204" pitchFamily="34" charset="0"/>
              </a:rPr>
              <a:t>Back-translate target monolingual data into source language</a:t>
            </a:r>
            <a:endParaRPr lang="en-US" dirty="0">
              <a:latin typeface="Calibri Light" panose="020F03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838200" y="3943850"/>
                <a:ext cx="1960519" cy="513806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solidFill>
                      <a:sysClr val="windowText" lastClr="000000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M</a:t>
                </a:r>
                <a:r>
                  <a:rPr lang="en-US" altLang="zh-CN" dirty="0" smtClean="0">
                    <a:solidFill>
                      <a:sysClr val="windowText" lastClr="000000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onolingual </a:t>
                </a:r>
                <a:r>
                  <a:rPr lang="en-US" dirty="0" smtClean="0">
                    <a:solidFill>
                      <a:sysClr val="windowText" lastClr="000000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 Sentences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En</m:t>
                    </m:r>
                  </m:oMath>
                </a14:m>
                <a:endParaRPr lang="en-US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943850"/>
                <a:ext cx="1960519" cy="513806"/>
              </a:xfrm>
              <a:prstGeom prst="rect">
                <a:avLst/>
              </a:prstGeom>
              <a:blipFill>
                <a:blip r:embed="rId3"/>
                <a:stretch>
                  <a:fillRect t="-17241" b="-28736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3517605" y="3895012"/>
                <a:ext cx="1893569" cy="611482"/>
              </a:xfrm>
              <a:prstGeom prst="rect">
                <a:avLst/>
              </a:prstGeom>
              <a:noFill/>
              <a:ln w="1905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En</m:t>
                    </m:r>
                    <m:r>
                      <a:rPr lang="en-US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m:rPr>
                        <m:sty m:val="p"/>
                      </m:rPr>
                      <a:rPr lang="en-US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Zh</m:t>
                    </m:r>
                  </m:oMath>
                </a14:m>
                <a:r>
                  <a:rPr lang="en-US" dirty="0" smtClean="0">
                    <a:solidFill>
                      <a:sysClr val="windowText" lastClr="000000"/>
                    </a:solidFill>
                  </a:rPr>
                  <a:t> </a:t>
                </a:r>
                <a:r>
                  <a:rPr lang="en-US" dirty="0" smtClean="0">
                    <a:solidFill>
                      <a:sysClr val="windowText" lastClr="000000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System</a:t>
                </a:r>
                <a:endParaRPr lang="en-US" dirty="0">
                  <a:solidFill>
                    <a:sysClr val="windowText" lastClr="000000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7605" y="3895012"/>
                <a:ext cx="1893569" cy="61148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9050"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3430108" y="5131050"/>
                <a:ext cx="2068562" cy="636020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solidFill>
                      <a:sysClr val="windowText" lastClr="000000"/>
                    </a:solidFill>
                  </a:rPr>
                  <a:t> </a:t>
                </a:r>
                <a:r>
                  <a:rPr lang="en-US" dirty="0" smtClean="0">
                    <a:solidFill>
                      <a:sysClr val="windowText" lastClr="000000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Synthetic Training Data 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̃"/>
                        <m:ctrlPr>
                          <a:rPr lang="en-US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Zh</m:t>
                        </m:r>
                      </m:e>
                    </m:acc>
                    <m:r>
                      <a:rPr lang="en-US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i="1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En</m:t>
                    </m:r>
                    <m:r>
                      <a:rPr lang="en-US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0108" y="5131050"/>
                <a:ext cx="2068562" cy="636020"/>
              </a:xfrm>
              <a:prstGeom prst="rect">
                <a:avLst/>
              </a:prstGeom>
              <a:blipFill>
                <a:blip r:embed="rId5"/>
                <a:stretch>
                  <a:fillRect t="-5607" b="-14953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/>
          <p:cNvCxnSpPr>
            <a:stCxn id="4" idx="3"/>
            <a:endCxn id="7" idx="1"/>
          </p:cNvCxnSpPr>
          <p:nvPr/>
        </p:nvCxnSpPr>
        <p:spPr>
          <a:xfrm>
            <a:off x="2798719" y="4200753"/>
            <a:ext cx="718886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/>
              <p:cNvSpPr/>
              <p:nvPr/>
            </p:nvSpPr>
            <p:spPr>
              <a:xfrm>
                <a:off x="6357958" y="3895012"/>
                <a:ext cx="1893569" cy="611482"/>
              </a:xfrm>
              <a:prstGeom prst="rect">
                <a:avLst/>
              </a:prstGeom>
              <a:noFill/>
              <a:ln w="1905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Zh</m:t>
                    </m:r>
                    <m:r>
                      <a:rPr lang="en-US" i="1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En</m:t>
                    </m:r>
                  </m:oMath>
                </a14:m>
                <a:r>
                  <a:rPr lang="en-US" dirty="0" smtClean="0">
                    <a:solidFill>
                      <a:sysClr val="windowText" lastClr="000000"/>
                    </a:solidFill>
                  </a:rPr>
                  <a:t> </a:t>
                </a:r>
                <a:r>
                  <a:rPr lang="en-US" dirty="0" smtClean="0">
                    <a:solidFill>
                      <a:sysClr val="windowText" lastClr="000000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System</a:t>
                </a:r>
                <a:endParaRPr lang="en-US" dirty="0">
                  <a:solidFill>
                    <a:sysClr val="windowText" lastClr="000000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27" name="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7958" y="3895012"/>
                <a:ext cx="1893569" cy="61148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19050"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/>
              <p:cNvSpPr/>
              <p:nvPr/>
            </p:nvSpPr>
            <p:spPr>
              <a:xfrm>
                <a:off x="3430108" y="2705290"/>
                <a:ext cx="2068562" cy="636020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solidFill>
                      <a:sysClr val="windowText" lastClr="000000"/>
                    </a:solidFill>
                  </a:rPr>
                  <a:t> </a:t>
                </a:r>
                <a:r>
                  <a:rPr lang="en-US" dirty="0" smtClean="0">
                    <a:solidFill>
                      <a:sysClr val="windowText" lastClr="000000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Bilingual Training Data 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i="1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Zh</m:t>
                    </m:r>
                    <m:r>
                      <a:rPr lang="en-US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i="1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En</m:t>
                    </m:r>
                    <m:r>
                      <a:rPr lang="en-US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40" name="Rectangle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0108" y="2705290"/>
                <a:ext cx="2068562" cy="636020"/>
              </a:xfrm>
              <a:prstGeom prst="rect">
                <a:avLst/>
              </a:prstGeom>
              <a:blipFill>
                <a:blip r:embed="rId7"/>
                <a:stretch>
                  <a:fillRect t="-4673" b="-13084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Straight Arrow Connector 45"/>
          <p:cNvCxnSpPr>
            <a:stCxn id="40" idx="2"/>
            <a:endCxn id="7" idx="0"/>
          </p:cNvCxnSpPr>
          <p:nvPr/>
        </p:nvCxnSpPr>
        <p:spPr>
          <a:xfrm>
            <a:off x="4464389" y="3341310"/>
            <a:ext cx="1" cy="553702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40" idx="3"/>
            <a:endCxn id="27" idx="1"/>
          </p:cNvCxnSpPr>
          <p:nvPr/>
        </p:nvCxnSpPr>
        <p:spPr>
          <a:xfrm>
            <a:off x="5498670" y="3023300"/>
            <a:ext cx="859288" cy="1177453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13" idx="3"/>
            <a:endCxn id="27" idx="1"/>
          </p:cNvCxnSpPr>
          <p:nvPr/>
        </p:nvCxnSpPr>
        <p:spPr>
          <a:xfrm flipV="1">
            <a:off x="5498670" y="4200753"/>
            <a:ext cx="859288" cy="1248307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89309AD0-771B-4D7A-B3DF-FE1C28B2AD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6834629"/>
              </p:ext>
            </p:extLst>
          </p:nvPr>
        </p:nvGraphicFramePr>
        <p:xfrm>
          <a:off x="0" y="0"/>
          <a:ext cx="12192000" cy="3362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3572353812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640428631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823644170"/>
                    </a:ext>
                  </a:extLst>
                </a:gridCol>
                <a:gridCol w="2747228">
                  <a:extLst>
                    <a:ext uri="{9D8B030D-6E8A-4147-A177-3AD203B41FA5}">
                      <a16:colId xmlns:a16="http://schemas.microsoft.com/office/drawing/2014/main" val="3517466769"/>
                    </a:ext>
                  </a:extLst>
                </a:gridCol>
                <a:gridCol w="2129572">
                  <a:extLst>
                    <a:ext uri="{9D8B030D-6E8A-4147-A177-3AD203B41FA5}">
                      <a16:colId xmlns:a16="http://schemas.microsoft.com/office/drawing/2014/main" val="250519142"/>
                    </a:ext>
                  </a:extLst>
                </a:gridCol>
              </a:tblGrid>
              <a:tr h="33624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latin typeface="+mj-lt"/>
                        </a:rPr>
                        <a:t>NMT</a:t>
                      </a:r>
                      <a:r>
                        <a:rPr lang="en-US" sz="1600" baseline="0" dirty="0" smtClean="0">
                          <a:latin typeface="+mj-lt"/>
                        </a:rPr>
                        <a:t> </a:t>
                      </a:r>
                      <a:r>
                        <a:rPr lang="en-US" sz="1600" dirty="0" smtClean="0">
                          <a:latin typeface="+mj-lt"/>
                        </a:rPr>
                        <a:t>Overview</a:t>
                      </a:r>
                      <a:endParaRPr lang="en-US" sz="1600" dirty="0">
                        <a:latin typeface="+mj-lt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Iterative Back-Translation </a:t>
                      </a:r>
                      <a:endParaRPr lang="en-US" sz="1600" dirty="0">
                        <a:latin typeface="+mj-lt"/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Agreement Regularization </a:t>
                      </a:r>
                      <a:endParaRPr lang="en-US" sz="1600" dirty="0">
                        <a:latin typeface="+mj-lt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SMT as Posterior Regularization </a:t>
                      </a:r>
                      <a:endParaRPr lang="en-US" sz="1600" dirty="0">
                        <a:latin typeface="+mj-lt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Summary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9873791"/>
                  </a:ext>
                </a:extLst>
              </a:tr>
            </a:tbl>
          </a:graphicData>
        </a:graphic>
      </p:graphicFrame>
      <p:cxnSp>
        <p:nvCxnSpPr>
          <p:cNvPr id="21" name="Straight Arrow Connector 20"/>
          <p:cNvCxnSpPr>
            <a:stCxn id="7" idx="2"/>
            <a:endCxn id="13" idx="0"/>
          </p:cNvCxnSpPr>
          <p:nvPr/>
        </p:nvCxnSpPr>
        <p:spPr>
          <a:xfrm flipH="1">
            <a:off x="4464389" y="4506494"/>
            <a:ext cx="1" cy="624556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: Rounded Corners 9">
            <a:extLst>
              <a:ext uri="{FF2B5EF4-FFF2-40B4-BE49-F238E27FC236}">
                <a16:creationId xmlns:a16="http://schemas.microsoft.com/office/drawing/2014/main" id="{661CDCE4-7621-45CE-8D9A-459C06E40806}"/>
              </a:ext>
            </a:extLst>
          </p:cNvPr>
          <p:cNvSpPr/>
          <p:nvPr/>
        </p:nvSpPr>
        <p:spPr>
          <a:xfrm>
            <a:off x="8600589" y="2941143"/>
            <a:ext cx="3112654" cy="233743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Bad pseudo sentence pairs hurt the performance.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Only the target monolingual data can be leveraged.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Target to source translation model is not optimized.</a:t>
            </a:r>
          </a:p>
        </p:txBody>
      </p:sp>
    </p:spTree>
    <p:extLst>
      <p:ext uri="{BB962C8B-B14F-4D97-AF65-F5344CB8AC3E}">
        <p14:creationId xmlns:p14="http://schemas.microsoft.com/office/powerpoint/2010/main" val="597376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Objective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2400" dirty="0">
                    <a:latin typeface="Calibri Light" panose="020F0302020204030204" pitchFamily="34" charset="0"/>
                    <a:cs typeface="Calibri Light" panose="020F0302020204030204" pitchFamily="34" charset="0"/>
                  </a:rPr>
                  <a:t>Given parallel corpus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</a:rPr>
                      <m:t>D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p>
                                  <m:s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d>
                          </m:e>
                        </m:d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bSup>
                  </m:oMath>
                </a14:m>
                <a:r>
                  <a:rPr lang="en-US" sz="2400" dirty="0">
                    <a:latin typeface="Calibri Light" panose="020F0302020204030204" pitchFamily="34" charset="0"/>
                    <a:cs typeface="Calibri Light" panose="020F0302020204030204" pitchFamily="34" charset="0"/>
                  </a:rPr>
                  <a:t> and monolingual corpus in target language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i="1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</m:sup>
                            </m:sSup>
                          </m:e>
                        </m:d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</m:oMath>
                </a14:m>
                <a:r>
                  <a:rPr lang="en-US" sz="2400" dirty="0">
                    <a:latin typeface="Calibri Light" panose="020F0302020204030204" pitchFamily="34" charset="0"/>
                    <a:cs typeface="Calibri Light" panose="020F0302020204030204" pitchFamily="34" charset="0"/>
                  </a:rPr>
                  <a:t>, the semi-supervised training objective as follows</a:t>
                </a:r>
                <a:r>
                  <a:rPr lang="en-US" sz="2400" dirty="0" smtClean="0">
                    <a:latin typeface="Calibri Light" panose="020F0302020204030204" pitchFamily="34" charset="0"/>
                    <a:cs typeface="Calibri Light" panose="020F0302020204030204" pitchFamily="34" charset="0"/>
                  </a:rPr>
                  <a:t>:</a:t>
                </a:r>
              </a:p>
              <a:p>
                <a:endParaRPr lang="en-US" sz="2400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  <a:p>
                <a:endParaRPr lang="en-US" sz="2400" dirty="0" smtClean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  <a:p>
                <a:r>
                  <a:rPr lang="en-US" sz="2400" dirty="0">
                    <a:latin typeface="Calibri Light" panose="020F0302020204030204" pitchFamily="34" charset="0"/>
                    <a:cs typeface="Calibri Light" panose="020F0302020204030204" pitchFamily="34" charset="0"/>
                  </a:rPr>
                  <a:t>I</a:t>
                </a:r>
                <a:r>
                  <a:rPr lang="en-US" altLang="zh-CN" sz="2400" dirty="0">
                    <a:latin typeface="Calibri Light" panose="020F0302020204030204" pitchFamily="34" charset="0"/>
                    <a:cs typeface="Calibri Light" panose="020F0302020204030204" pitchFamily="34" charset="0"/>
                  </a:rPr>
                  <a:t>ntroduce source translations as hidden states for monolingual target </a:t>
                </a:r>
                <a:r>
                  <a:rPr lang="en-US" altLang="zh-CN" sz="2400" dirty="0" smtClean="0">
                    <a:latin typeface="Calibri Light" panose="020F0302020204030204" pitchFamily="34" charset="0"/>
                    <a:cs typeface="Calibri Light" panose="020F0302020204030204" pitchFamily="34" charset="0"/>
                  </a:rPr>
                  <a:t>sentences</a:t>
                </a:r>
              </a:p>
              <a:p>
                <a:endParaRPr lang="en-US" sz="2400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  <a:p>
                <a:endParaRPr lang="en-US" sz="2400" dirty="0" smtClean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  <a:p>
                <a:endParaRPr lang="en-US" sz="2400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  <a:p>
                <a:pPr lvl="1"/>
                <a:r>
                  <a:rPr lang="en-US" sz="2000" dirty="0">
                    <a:latin typeface="Calibri Light" panose="020F0302020204030204" pitchFamily="34" charset="0"/>
                    <a:cs typeface="Calibri Light" panose="020F0302020204030204" pitchFamily="34" charset="0"/>
                  </a:rPr>
                  <a:t>The equal condition is </a:t>
                </a:r>
                <a:endParaRPr lang="en-US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  <a:p>
                <a:pPr marL="0" indent="0">
                  <a:buNone/>
                </a:pPr>
                <a:endParaRPr lang="en-US" sz="2400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5"/>
                <a:stretch>
                  <a:fillRect l="-8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9309AD0-771B-4D7A-B3DF-FE1C28B2AD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4058885"/>
              </p:ext>
            </p:extLst>
          </p:nvPr>
        </p:nvGraphicFramePr>
        <p:xfrm>
          <a:off x="0" y="0"/>
          <a:ext cx="12192000" cy="3362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3572353812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640428631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823644170"/>
                    </a:ext>
                  </a:extLst>
                </a:gridCol>
                <a:gridCol w="2747228">
                  <a:extLst>
                    <a:ext uri="{9D8B030D-6E8A-4147-A177-3AD203B41FA5}">
                      <a16:colId xmlns:a16="http://schemas.microsoft.com/office/drawing/2014/main" val="3517466769"/>
                    </a:ext>
                  </a:extLst>
                </a:gridCol>
                <a:gridCol w="2129572">
                  <a:extLst>
                    <a:ext uri="{9D8B030D-6E8A-4147-A177-3AD203B41FA5}">
                      <a16:colId xmlns:a16="http://schemas.microsoft.com/office/drawing/2014/main" val="250519142"/>
                    </a:ext>
                  </a:extLst>
                </a:gridCol>
              </a:tblGrid>
              <a:tr h="33624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latin typeface="+mj-lt"/>
                        </a:rPr>
                        <a:t>NMT</a:t>
                      </a:r>
                      <a:r>
                        <a:rPr lang="en-US" sz="1600" baseline="0" dirty="0" smtClean="0">
                          <a:latin typeface="+mj-lt"/>
                        </a:rPr>
                        <a:t> </a:t>
                      </a:r>
                      <a:r>
                        <a:rPr lang="en-US" sz="1600" dirty="0" smtClean="0">
                          <a:latin typeface="+mj-lt"/>
                        </a:rPr>
                        <a:t>Overview</a:t>
                      </a:r>
                      <a:endParaRPr lang="en-US" sz="1600" dirty="0">
                        <a:latin typeface="+mj-lt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Iterative Back-Translation </a:t>
                      </a:r>
                      <a:endParaRPr lang="en-US" sz="1600" dirty="0">
                        <a:latin typeface="+mj-lt"/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Agreement Regularization </a:t>
                      </a:r>
                      <a:endParaRPr lang="en-US" sz="1600" dirty="0">
                        <a:latin typeface="+mj-lt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SMT as Posterior Regularization </a:t>
                      </a:r>
                      <a:endParaRPr lang="en-US" sz="1600" dirty="0">
                        <a:latin typeface="+mj-lt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Summary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9873791"/>
                  </a:ext>
                </a:extLst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7465" y="2889008"/>
            <a:ext cx="5308439" cy="81752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3899" y="4221756"/>
            <a:ext cx="8775572" cy="138303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4703" y="5624991"/>
            <a:ext cx="2042209" cy="313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181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61.4548"/>
  <p:tag name="ORIGINALWIDTH" val="2497.188"/>
  <p:tag name="LATEXADDIN" val="\documentclass{article}&#10;\usepackage{amsmath}&#10;\pagestyle{empty}&#10;\begin{document}&#10;&#10;&#10;$&#10;\begin{aligned}&#10;L(\theta_{x\rightarrow y}) = \sum_{n=1}^N \log p(y^{(n)}|x^{(n)}) + \sum_{t=1}^T\log p(y^{(t)})&#10;\end{aligned}&#10;$&#10;&#10;\end{document}"/>
  <p:tag name="IGUANATEXSIZE" val="28"/>
  <p:tag name="IGUANATEXCURSOR" val="9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1.75"/>
  <p:tag name="ORIGINALWIDTH" val="259.5"/>
  <p:tag name="LATEXADDIN" val="\documentclass{article}&#10;\usepackage{amsmath}&#10;\pagestyle{empty}&#10;\begin{document}&#10;&#10;&#10;$(y^{(t)})$&#10;&#10;\end{document}"/>
  <p:tag name="IGUANATEXSIZE" val="20"/>
  <p:tag name="IGUANATEXCURSOR" val="8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5"/>
  <p:tag name="ORIGINALWIDTH" val="323.25"/>
  <p:tag name="LATEXADDIN" val="\documentclass{article}&#10;\usepackage{amsmath}&#10;\pagestyle{empty}&#10;\begin{document}&#10;&#10;&#10;$p(y|x)$&#10;&#10;\end{document}"/>
  <p:tag name="IGUANATEXSIZE" val="20"/>
  <p:tag name="IGUANATEXCURSOR" val="8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5"/>
  <p:tag name="ORIGINALWIDTH" val="323.25"/>
  <p:tag name="LATEXADDIN" val="\documentclass{article}&#10;\usepackage{amsmath}&#10;\pagestyle{empty}&#10;\begin{document}&#10;&#10;$p(x|y)$&#10;&#10;&#10;\end{document}"/>
  <p:tag name="IGUANATEXSIZE" val="20"/>
  <p:tag name="IGUANATEXCURSOR" val="8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34"/>
  <p:tag name="ORIGINALWIDTH" val="1872.75"/>
  <p:tag name="LATEXADDIN" val="\documentclass{article}&#10;\usepackage{amsmath}&#10;\pagestyle{empty}&#10;\begin{document}&#10;&#10;\begin{equation}&#10;\notag&#10;\begin{aligned}&#10;&amp;\frac{ \partial L(\theta_{y\rightarrow x})}{\partial \theta_{y \rightarrow x}} =\sum_{n=1}^N \frac{ \partial\log p(x^{(n)}|y^{(n)})}{\partial \theta_{ y \rightarrow x}} \\&#10;     &amp; + \sum_{s=1}^S \sum_{y^{(s)} \sim p(y|x^{(s)})} \frac{ \partial \log p(x^{(s)}|y^{(s)}) }{\partial \theta_{ y \rightarrow x}}&#10;\end{aligned}&#10;\label{equ:loss_y2x}&#10;\end{equation}&#10;&#10;&#10;\end{document}"/>
  <p:tag name="IGUANATEXSIZE" val="20"/>
  <p:tag name="IGUANATEXCURSOR" val="38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34"/>
  <p:tag name="ORIGINALWIDTH" val="1843.5"/>
  <p:tag name="LATEXADDIN" val="\documentclass{article}&#10;\usepackage{amsmath}&#10;\pagestyle{empty}&#10;\begin{document}&#10;&#10;\begin{equation}&#10;\notag&#10;\begin{aligned}&#10;&amp;\frac{ \partial L(\theta_{x\rightarrow y}) }{ \partial \theta_{x\rightarrow y} }  = \sum_{n=1}^N \frac{ \partial\log p(y^{(n)}|x^{(n)})}{ \partial \theta_{x\rightarrow y}} \\&#10;     &amp; + \sum_{t=1}^T \sum_{x^{(t)} \sim  p(x|y^{(t)})}&#10; \frac{ \partial \log p(y^{(t)}|x^{(t)})}{\partial \theta_{x\rightarrow y} }&#10;\end{aligned}&#10;\label{equ:loss_x2y}&#10;\end{equation}&#10;&#10;&#10;\end{document}"/>
  <p:tag name="IGUANATEXSIZE" val="20"/>
  <p:tag name="IGUANATEXCURSOR" val="39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6.5"/>
  <p:tag name="ORIGINALWIDTH" val="435.75"/>
  <p:tag name="LATEXADDIN" val="\documentclass{article}&#10;\usepackage{amsmath}&#10;\pagestyle{empty}&#10;\begin{document}&#10;&#10;$x^{(s)}, y^{(s)}$&#10;&#10;&#10;\end{document}"/>
  <p:tag name="IGUANATEXSIZE" val="20"/>
  <p:tag name="IGUANATEXCURSOR" val="9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6.5"/>
  <p:tag name="ORIGINALWIDTH" val="416.25"/>
  <p:tag name="LATEXADDIN" val="\documentclass{article}&#10;\usepackage{amsmath}&#10;\pagestyle{empty}&#10;\begin{document}&#10;&#10;&#10;$x^{(t)},y^{(t)}$&#10;&#10;\end{document}"/>
  <p:tag name="IGUANATEXSIZE" val="20"/>
  <p:tag name="IGUANATEXCURSOR" val="9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1.75"/>
  <p:tag name="ORIGINALWIDTH" val="555.75"/>
  <p:tag name="LATEXADDIN" val="\documentclass{article}&#10;\usepackage{amsmath}&#10;\pagestyle{empty}&#10;\begin{document}&#10;&#10;$(x^{(n)}, y^{(n)})$&#10;&#10;&#10;\end{document}"/>
  <p:tag name="IGUANATEXSIZE" val="18"/>
  <p:tag name="IGUANATEXCURSOR" val="9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1.75"/>
  <p:tag name="ORIGINALWIDTH" val="274.5"/>
  <p:tag name="LATEXADDIN" val="\documentclass{article}&#10;\usepackage{amsmath}&#10;\pagestyle{empty}&#10;\begin{document}&#10;&#10;$(x^{(s)})$&#10;&#10;&#10;\end{document}"/>
  <p:tag name="IGUANATEXSIZE" val="20"/>
  <p:tag name="IGUANATEXCURSOR" val="8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1.75"/>
  <p:tag name="ORIGINALWIDTH" val="259.5"/>
  <p:tag name="LATEXADDIN" val="\documentclass{article}&#10;\usepackage{amsmath}&#10;\pagestyle{empty}&#10;\begin{document}&#10;&#10;&#10;$(y^{(t)})$&#10;&#10;\end{document}"/>
  <p:tag name="IGUANATEXSIZE" val="20"/>
  <p:tag name="IGUANATEXCURSOR" val="8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75.6655"/>
  <p:tag name="ORIGINALWIDTH" val="4287.214"/>
  <p:tag name="LATEXADDIN" val="\documentclass{article}&#10;\usepackage{amsmath}&#10;\pagestyle{empty}&#10;\begin{document}&#10;&#10;&#10;$\begin{aligned}&#10;\log p(y^{(t)}) &amp; = \log \sum_x Q(x) \frac{p(x,y^{(t)})}{Q(x)} \geq \sum_x Q(x) \log \frac{p(x,y^{(t)})}{Q(x)} (\text{Jensen's inequality}) \\&#10;    &amp; = \sum_x [Q(x)\log p(y^{(t)}|x) - KL(Q(x)||p(x))]&#10;\end{aligned}$&#10;&#10;\end{document}"/>
  <p:tag name="IGUANATEXSIZE" val="24"/>
  <p:tag name="IGUANATEXCURSOR" val="11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5"/>
  <p:tag name="ORIGINALWIDTH" val="323.25"/>
  <p:tag name="LATEXADDIN" val="\documentclass{article}&#10;\usepackage{amsmath}&#10;\pagestyle{empty}&#10;\begin{document}&#10;&#10;&#10;$p(y|x)$&#10;&#10;\end{document}"/>
  <p:tag name="IGUANATEXSIZE" val="20"/>
  <p:tag name="IGUANATEXCURSOR" val="8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5"/>
  <p:tag name="ORIGINALWIDTH" val="323.25"/>
  <p:tag name="LATEXADDIN" val="\documentclass{article}&#10;\usepackage{amsmath}&#10;\pagestyle{empty}&#10;\begin{document}&#10;&#10;$p(x|y)$&#10;&#10;&#10;\end{document}"/>
  <p:tag name="IGUANATEXSIZE" val="20"/>
  <p:tag name="IGUANATEXCURSOR" val="8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34"/>
  <p:tag name="ORIGINALWIDTH" val="1872.75"/>
  <p:tag name="LATEXADDIN" val="\documentclass{article}&#10;\usepackage{amsmath}&#10;\pagestyle{empty}&#10;\begin{document}&#10;&#10;\begin{equation}&#10;\notag&#10;\begin{aligned}&#10;&amp;\frac{ \partial L(\theta_{y\rightarrow x})}{\partial \theta_{y \rightarrow x}} =\sum_{n=1}^N \frac{ \partial\log p(x^{(n)}|y^{(n)})}{\partial \theta_{ y \rightarrow x}} \\&#10;     &amp; + \sum_{s=1}^S \sum_{y^{(s)} \sim p(y|x^{(s)})} \frac{ \partial \log p(x^{(s)}|y^{(s)}) }{\partial \theta_{ y \rightarrow x}}&#10;\end{aligned}&#10;\label{equ:loss_y2x}&#10;\end{equation}&#10;&#10;&#10;\end{document}"/>
  <p:tag name="IGUANATEXSIZE" val="20"/>
  <p:tag name="IGUANATEXCURSOR" val="38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34"/>
  <p:tag name="ORIGINALWIDTH" val="1843.5"/>
  <p:tag name="LATEXADDIN" val="\documentclass{article}&#10;\usepackage{amsmath}&#10;\pagestyle{empty}&#10;\begin{document}&#10;&#10;\begin{equation}&#10;\notag&#10;\begin{aligned}&#10;&amp;\frac{ \partial L(\theta_{x\rightarrow y}) }{ \partial \theta_{x\rightarrow y} }  = \sum_{n=1}^N \frac{ \partial\log p(y^{(n)}|x^{(n)})}{ \partial \theta_{x\rightarrow y}} \\&#10;     &amp; + \sum_{t=1}^T \sum_{x^{(t)} \sim  p(x|y^{(t)})}&#10; \frac{ \partial \log p(y^{(t)}|x^{(t)})}{\partial \theta_{x\rightarrow y} }&#10;\end{aligned}&#10;\label{equ:loss_x2y}&#10;\end{equation}&#10;&#10;&#10;\end{document}"/>
  <p:tag name="IGUANATEXSIZE" val="20"/>
  <p:tag name="IGUANATEXCURSOR" val="39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6.5"/>
  <p:tag name="ORIGINALWIDTH" val="435.75"/>
  <p:tag name="LATEXADDIN" val="\documentclass{article}&#10;\usepackage{amsmath}&#10;\pagestyle{empty}&#10;\begin{document}&#10;&#10;$x^{(s)}, y^{(s)}$&#10;&#10;&#10;\end{document}"/>
  <p:tag name="IGUANATEXSIZE" val="20"/>
  <p:tag name="IGUANATEXCURSOR" val="9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6.5"/>
  <p:tag name="ORIGINALWIDTH" val="416.25"/>
  <p:tag name="LATEXADDIN" val="\documentclass{article}&#10;\usepackage{amsmath}&#10;\pagestyle{empty}&#10;\begin{document}&#10;&#10;&#10;$x^{(t)},y^{(t)}$&#10;&#10;\end{document}"/>
  <p:tag name="IGUANATEXSIZE" val="20"/>
  <p:tag name="IGUANATEXCURSOR" val="9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1.75"/>
  <p:tag name="ORIGINALWIDTH" val="555.75"/>
  <p:tag name="LATEXADDIN" val="\documentclass{article}&#10;\usepackage{amsmath}&#10;\pagestyle{empty}&#10;\begin{document}&#10;&#10;$(x^{(n)}, y^{(n)})$&#10;&#10;&#10;\end{document}"/>
  <p:tag name="IGUANATEXSIZE" val="18"/>
  <p:tag name="IGUANATEXCURSOR" val="9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1.75"/>
  <p:tag name="ORIGINALWIDTH" val="274.5"/>
  <p:tag name="LATEXADDIN" val="\documentclass{article}&#10;\usepackage{amsmath}&#10;\pagestyle{empty}&#10;\begin{document}&#10;&#10;$(x^{(s)})$&#10;&#10;&#10;\end{document}"/>
  <p:tag name="IGUANATEXSIZE" val="20"/>
  <p:tag name="IGUANATEXCURSOR" val="8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1.75"/>
  <p:tag name="ORIGINALWIDTH" val="259.5"/>
  <p:tag name="LATEXADDIN" val="\documentclass{article}&#10;\usepackage{amsmath}&#10;\pagestyle{empty}&#10;\begin{document}&#10;&#10;&#10;$(y^{(t)})$&#10;&#10;\end{document}"/>
  <p:tag name="IGUANATEXSIZE" val="20"/>
  <p:tag name="IGUANATEXCURSOR" val="8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5"/>
  <p:tag name="ORIGINALWIDTH" val="323.25"/>
  <p:tag name="LATEXADDIN" val="\documentclass{article}&#10;\usepackage{amsmath}&#10;\pagestyle{empty}&#10;\begin{document}&#10;&#10;&#10;$p(y|x)$&#10;&#10;\end{document}"/>
  <p:tag name="IGUANATEXSIZE" val="20"/>
  <p:tag name="IGUANATEXCURSOR" val="8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1.7323"/>
  <p:tag name="ORIGINALWIDTH" val="923.8845"/>
  <p:tag name="LATEXADDIN" val="\documentclass{article}&#10;\usepackage{amsmath}&#10;\pagestyle{empty}&#10;\begin{document}&#10;&#10;$Q(x) = p^*(x|y^{(t)}) $&#10;&#10;\end{document}"/>
  <p:tag name="IGUANATEXSIZE" val="28"/>
  <p:tag name="IGUANATEXCURSOR" val="9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5"/>
  <p:tag name="ORIGINALWIDTH" val="323.25"/>
  <p:tag name="LATEXADDIN" val="\documentclass{article}&#10;\usepackage{amsmath}&#10;\pagestyle{empty}&#10;\begin{document}&#10;&#10;$p(x|y)$&#10;&#10;&#10;\end{document}"/>
  <p:tag name="IGUANATEXSIZE" val="20"/>
  <p:tag name="IGUANATEXCURSOR" val="8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2.096"/>
  <p:tag name="ORIGINALWIDTH" val="2464.942"/>
  <p:tag name="LATEXADDIN" val="\documentclass{article}&#10;\usepackage{amsmath}&#10;\pagestyle{empty}&#10;\begin{document}&#10;&#10;$&#10;\begin{aligned}&#10;L(\overrightarrow{\theta}) &amp; = \sum_{n=1}^{N}  \log{ P(y^{(n)}| x^{(n)};\overrightarrow{\theta} )} \\&#10;&amp; - \lambda \sum_{n=1}^{N} \text{KL}( P(y|x^{(n)}; \overleftarrow{\theta} ) || P(y|x^{(n)}; \overrightarrow{\theta} ) ) \\&#10;&amp; - \lambda \sum_{n=1}^{N} \text{KL}( P(y|x^{(n)}; \overrightarrow{\theta} ) || P(y|x^{(n)}; \overleftarrow{\theta} ) ) &#10;\end{aligned}&#10;$&#10;&#10;\end{document}"/>
  <p:tag name="IGUANATEXSIZE" val="28"/>
  <p:tag name="IGUANATEXCURSOR" val="46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75.4031"/>
  <p:tag name="ORIGINALWIDTH" val="3100.113"/>
  <p:tag name="LATEXADDIN" val="\documentclass{article}&#10;\usepackage{amsmath}&#10;\pagestyle{empty}&#10;\begin{document}&#10;&#10;$&#10;\begin{aligned}&#10;&amp; \frac{\partial \text{KL}( P(y|x^{(n)}; \overrightarrow{\theta} ) || P(y|x^{(n)}; \overleftarrow{\theta} )) }{\partial \overrightarrow{\theta} } \\&#10; = &amp; - \text{E}_{y \sim P(y|x^{(n)}; \overrightarrow{\theta} ) } \left( \log \frac{P(y|x^{(n)}; \overleftarrow{\theta} )}{ P(y|x^{(n)}; \overrightarrow{\theta} )} &#10;\frac{\partial \log P(y|x^{(n)}; \overrightarrow{\theta} ) }{\partial \overrightarrow{\theta}} \right)&#10;\end{aligned}&#10;$&#10;&#10;\end{document}"/>
  <p:tag name="IGUANATEXSIZE" val="20"/>
  <p:tag name="IGUANATEXCURSOR" val="31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40.1575"/>
  <p:tag name="ORIGINALWIDTH" val="1994.751"/>
  <p:tag name="LATEXADDIN" val="\documentclass{article}&#10;\usepackage{amsmath}&#10;\pagestyle{empty}&#10;\begin{document}&#10;&#10;$&#10;\begin{aligned}&#10;&amp; \frac{\partial \text{KL}( P(y|x^{(n)}; \overleftarrow{\theta} ) || P(y|x^{(n)}; \overrightarrow{\theta} )) }{\partial \overrightarrow{\theta} } \\&#10; = &amp; - \text{E}_{y \sim P(y|x^{(n)}; \overleftarrow{\theta} ) } \frac{\partial \log P(y|x^{(n)}; \overrightarrow{\theta} ) }{\partial \overrightarrow{\theta}}&#10;\end{aligned}&#10;$&#10;&#10;&#10;\end{document}"/>
  <p:tag name="IGUANATEXSIZE" val="20"/>
  <p:tag name="IGUANATEXCURSOR" val="24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69.5"/>
  <p:tag name="ORIGINALWIDTH" val="3206.25"/>
  <p:tag name="LATEXADDIN" val="\documentclass{article}&#10;\usepackage{amsmath}&#10;\pagestyle{empty}&#10;\begin{document}&#10;&#10;\begin{equation}&#10;\notag&#10;\begin{aligned}&#10;&amp;\frac{ \partial L(\overrightarrow{\theta}) }{ \partial \overrightarrow{\theta}} = \sum_{n=1}^{N} \frac{ \partial  \log{ P(y^{(n)}| x^{(n)};\overrightarrow{\theta} )} }{ \partial \overrightarrow{\theta} }  \\&#10;&amp; + \lambda \sum_{n=1}^{N} \sum_{y \sim P(y|x^{(n)}; \overleftarrow{\theta} )} \frac{\partial \log P(y|x^{(n)}; \overrightarrow{\theta} ) }{\partial \overrightarrow{\theta}} \\&#10;&amp; + \lambda \sum_{n=1}^{N} \sum_{y \sim P(y|x^{(n)}; \overrightarrow{\theta} )}&#10; \left( \log \frac{P(y|x^{(n)}; \overleftarrow{\theta} )}{ P(y|x^{(n)}; \overrightarrow{\theta} )} &#10;\frac{\partial \log P(y|x^{(n)}; \overrightarrow{\theta} ) }{\partial \overrightarrow{\theta}} \right)&#10;\end{aligned}&#10;\end{equation}&#10;&#10;\end{document}"/>
  <p:tag name="IGUANATEXSIZE" val="20"/>
  <p:tag name="IGUANATEXCURSOR" val="122"/>
  <p:tag name="TRANSPARENCY" val="True"/>
  <p:tag name="FILENAME" val=""/>
  <p:tag name="LATEXENGINEID" val="0"/>
  <p:tag name="TEMPFOLDER" val="c:\temp\"/>
  <p:tag name="LATEXFORMHEIGHT" val="458.25"/>
  <p:tag name="LATEXFORMWIDTH" val="648"/>
  <p:tag name="LATEXFORMWRAP" val="True"/>
  <p:tag name="BITMAPVECTOR" val="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7.9677"/>
  <p:tag name="ORIGINALWIDTH" val="741.6573"/>
  <p:tag name="LATEXADDIN" val="\documentclass{article}&#10;\usepackage{amsmath}&#10;\pagestyle{empty}&#10;\begin{document}&#10;&#10;$\log \frac{P(y|x^{(n)}; \overleftarrow{\theta} )}{ P(y|x^{(n)}; \overrightarrow{\theta} )} $&#10;&#10;&#10;\end{document}"/>
  <p:tag name="IGUANATEXSIZE" val="20"/>
  <p:tag name="IGUANATEXCURSOR" val="17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8.5"/>
  <p:tag name="ORIGINALWIDTH" val="615"/>
  <p:tag name="LATEXADDIN" val="\documentclass{article}&#10;\usepackage{amsmath}&#10;\pagestyle{empty}&#10;\begin{document}&#10;&#10;$({x}^{(n)}, \overrightarrow{y}^{(n)})$&#10;&#10;&#10;\end{document}"/>
  <p:tag name="IGUANATEXSIZE" val="20"/>
  <p:tag name="IGUANATEXCURSOR" val="10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8.5"/>
  <p:tag name="ORIGINALWIDTH" val="615"/>
  <p:tag name="LATEXADDIN" val="\documentclass{article}&#10;\usepackage{amsmath}&#10;\pagestyle{empty}&#10;\begin{document}&#10;&#10;$(x^{(n)}, \overleftarrow{y}^{(n)})$&#10;&#10;&#10;\end{document}"/>
  <p:tag name="IGUANATEXSIZE" val="20"/>
  <p:tag name="IGUANATEXCURSOR" val="10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1.75"/>
  <p:tag name="ORIGINALWIDTH" val="555.75"/>
  <p:tag name="LATEXADDIN" val="\documentclass{article}&#10;\usepackage{amsmath}&#10;\pagestyle{empty}&#10;\begin{document}&#10;&#10;$(x^{(n)}, y^{(n)})$&#10;&#10;&#10;\end{document}"/>
  <p:tag name="IGUANATEXSIZE" val="18"/>
  <p:tag name="IGUANATEXCURSOR" val="9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80.7274"/>
  <p:tag name="ORIGINALWIDTH" val="527.934"/>
  <p:tag name="LATEXADDIN" val="\documentclass{article}&#10;\usepackage{amsmath}&#10;\pagestyle{empty}&#10;\begin{document}&#10;&#10;$&#10;P(y|x; \overleftarrow{\theta} )&#10;$&#10;&#10;\end{document}"/>
  <p:tag name="IGUANATEXSIZE" val="20"/>
  <p:tag name="IGUANATEXCURSOR" val="9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61.4548"/>
  <p:tag name="ORIGINALWIDTH" val="3276.341"/>
  <p:tag name="LATEXADDIN" val="\documentclass{article}&#10;\usepackage{amsmath}&#10;\pagestyle{empty}&#10;\begin{document}&#10;&#10;$&#10;\begin{aligned}&#10;L(\theta_{x\rightarrow y}) = \sum_{n=1}^N \log p(y^{(n)}|x^{(n)}) + \sum_{t=1}^T\sum_x p(x|y^{(t)}) \log p(y^{(t)}|x)&#10;\end{aligned}&#10;$&#10;&#10;&#10;\end{document}"/>
  <p:tag name="IGUANATEXSIZE" val="20"/>
  <p:tag name="IGUANATEXCURSOR" val="23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80.7274"/>
  <p:tag name="ORIGINALWIDTH" val="527.934"/>
  <p:tag name="LATEXADDIN" val="\documentclass{article}&#10;\usepackage{amsmath}&#10;\pagestyle{empty}&#10;\begin{document}&#10;&#10;$&#10;P(y|x; \overrightarrow{\theta} )&#10;$&#10;&#10;\end{document}"/>
  <p:tag name="IGUANATEXSIZE" val="20"/>
  <p:tag name="IGUANATEXCURSOR" val="10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7.9677"/>
  <p:tag name="ORIGINALWIDTH" val="741.6573"/>
  <p:tag name="LATEXADDIN" val="\documentclass{article}&#10;\usepackage{amsmath}&#10;\pagestyle{empty}&#10;\begin{document}&#10;&#10;$\log \frac{P(y|x^{(n)}; \overleftarrow{\theta} )}{ P(y|x^{(n)}; \overrightarrow{\theta} )} $&#10;&#10;&#10;\end{document}"/>
  <p:tag name="IGUANATEXSIZE" val="20"/>
  <p:tag name="IGUANATEXCURSOR" val="17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69.5"/>
  <p:tag name="ORIGINALWIDTH" val="3206.25"/>
  <p:tag name="LATEXADDIN" val="\documentclass{article}&#10;\usepackage{amsmath}&#10;\pagestyle{empty}&#10;\begin{document}&#10;&#10;\begin{equation}&#10;\notag&#10;\begin{aligned}&#10;&amp;\frac{ \partial L(\overrightarrow{\theta}) }{ \partial \overrightarrow{\theta}} = \sum_{n=1}^{N} \frac{ \partial  \log{ P(y^{(n)}| x^{(n)};\overrightarrow{\theta} )} }{ \partial \overrightarrow{\theta} }  \\&#10;&amp; + \lambda \sum_{n=1}^{N} \sum_{y \sim P(y|x^{(n)}; \overleftarrow{\theta} )} \frac{\partial \log P(y|x^{(n)}; \overrightarrow{\theta} ) }{\partial \overrightarrow{\theta}} \\&#10;&amp; + \lambda \sum_{n=1}^{N} \sum_{y \sim P(y|x^{(n)}; \overrightarrow{\theta} )}&#10; \left( \log \frac{P(y|x^{(n)}; \overleftarrow{\theta} )}{ P(y|x^{(n)}; \overrightarrow{\theta} )} &#10;\frac{\partial \log P(y|x^{(n)}; \overrightarrow{\theta} ) }{\partial \overrightarrow{\theta}} \right)&#10;\end{aligned}&#10;\end{equation}&#10;&#10;\end{document}"/>
  <p:tag name="IGUANATEXSIZE" val="20"/>
  <p:tag name="IGUANATEXCURSOR" val="122"/>
  <p:tag name="TRANSPARENCY" val="True"/>
  <p:tag name="FILENAME" val=""/>
  <p:tag name="LATEXENGINEID" val="0"/>
  <p:tag name="TEMPFOLDER" val="c:\temp\"/>
  <p:tag name="LATEXFORMHEIGHT" val="458.25"/>
  <p:tag name="LATEXFORMWIDTH" val="648"/>
  <p:tag name="LATEXFORMWRAP" val="True"/>
  <p:tag name="BITMAPVECTOR" val="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69.5"/>
  <p:tag name="ORIGINALWIDTH" val="3206.25"/>
  <p:tag name="LATEXADDIN" val="\documentclass{article}&#10;\usepackage{amsmath}&#10;\pagestyle{empty}&#10;\begin{document}&#10;&#10;\begin{equation}&#10;\notag&#10;\begin{aligned}&#10;&amp;\frac{ \partial L(\overleftarrow{\theta}) }{ \partial \overleftarrow{\theta}} = \sum_{n=1}^{N} \frac{ \partial  \log{ P(y^{(n)}| x^{(n)};\overleftarrow{\theta} )} }{ \partial \overleftarrow{\theta} }  \\&#10;&amp; + \lambda \sum_{n=1}^{N} \sum_{y \sim P(y|x^{(n)}; \overrightarrow{\theta} )} \frac{\partial \log P(y|x^{(n)}; \overleftarrow{\theta} ) }{\partial \overleftarrow{\theta}} \\&#10;&amp; + \lambda \sum_{n=1}^{N} \sum_{y \sim P(y|x^{(n)}; \overleftarrow{\theta} )}&#10; \left( \log \frac{P(y|x^{(n)}; \overrightarrow{\theta} )}{ P(y|x^{(n)}; \overleftarrow{\theta} )} &#10;\frac{\partial \log P(y|x^{(n)}; \overleftarrow{\theta} ) }{\partial \overleftarrow{\theta}} \right)&#10;\end{aligned}&#10;\end{equation}&#10;&#10;\end{document}"/>
  <p:tag name="IGUANATEXSIZE" val="20"/>
  <p:tag name="IGUANATEXCURSOR" val="122"/>
  <p:tag name="TRANSPARENCY" val="True"/>
  <p:tag name="FILENAME" val=""/>
  <p:tag name="LATEXENGINEID" val="0"/>
  <p:tag name="TEMPFOLDER" val="c:\temp\"/>
  <p:tag name="LATEXFORMHEIGHT" val="458.25"/>
  <p:tag name="LATEXFORMWIDTH" val="648"/>
  <p:tag name="LATEXFORMWRAP" val="True"/>
  <p:tag name="BITMAPVECTOR" val="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7.9677"/>
  <p:tag name="ORIGINALWIDTH" val="741.6573"/>
  <p:tag name="LATEXADDIN" val="\documentclass{article}&#10;\usepackage{amsmath}&#10;\pagestyle{empty}&#10;\begin{document}&#10;&#10;$\log \frac{P(y|x^{(n)}; \overrightarrow{\theta} )}{ P(y|x^{(n)}; \overleftarrow{\theta} )} $&#10;&#10;&#10;\end{document}"/>
  <p:tag name="IGUANATEXSIZE" val="20"/>
  <p:tag name="IGUANATEXCURSOR" val="15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8.5"/>
  <p:tag name="ORIGINALWIDTH" val="615"/>
  <p:tag name="LATEXADDIN" val="\documentclass{article}&#10;\usepackage{amsmath}&#10;\pagestyle{empty}&#10;\begin{document}&#10;&#10;$({x}^{(n)}, \overrightarrow{y}^{(n)})$&#10;&#10;&#10;\end{document}"/>
  <p:tag name="IGUANATEXSIZE" val="20"/>
  <p:tag name="IGUANATEXCURSOR" val="10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8.5"/>
  <p:tag name="ORIGINALWIDTH" val="615"/>
  <p:tag name="LATEXADDIN" val="\documentclass{article}&#10;\usepackage{amsmath}&#10;\pagestyle{empty}&#10;\begin{document}&#10;&#10;$(x^{(n)}, \overleftarrow{y}^{(n)})$&#10;&#10;&#10;\end{document}"/>
  <p:tag name="IGUANATEXSIZE" val="20"/>
  <p:tag name="IGUANATEXCURSOR" val="10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1.75"/>
  <p:tag name="ORIGINALWIDTH" val="555.75"/>
  <p:tag name="LATEXADDIN" val="\documentclass{article}&#10;\usepackage{amsmath}&#10;\pagestyle{empty}&#10;\begin{document}&#10;&#10;$(x^{(n)}, y^{(n)})$&#10;&#10;&#10;\end{document}"/>
  <p:tag name="IGUANATEXSIZE" val="18"/>
  <p:tag name="IGUANATEXCURSOR" val="9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80.7274"/>
  <p:tag name="ORIGINALWIDTH" val="527.934"/>
  <p:tag name="LATEXADDIN" val="\documentclass{article}&#10;\usepackage{amsmath}&#10;\pagestyle{empty}&#10;\begin{document}&#10;&#10;$&#10;P(y|x; \overleftarrow{\theta} )&#10;$&#10;&#10;\end{document}"/>
  <p:tag name="IGUANATEXSIZE" val="20"/>
  <p:tag name="IGUANATEXCURSOR" val="9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80.7274"/>
  <p:tag name="ORIGINALWIDTH" val="527.934"/>
  <p:tag name="LATEXADDIN" val="\documentclass{article}&#10;\usepackage{amsmath}&#10;\pagestyle{empty}&#10;\begin{document}&#10;&#10;$&#10;P(y|x; \overrightarrow{\theta} )&#10;$&#10;&#10;\end{document}"/>
  <p:tag name="IGUANATEXSIZE" val="20"/>
  <p:tag name="IGUANATEXCURSOR" val="10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77.9528"/>
  <p:tag name="ORIGINALWIDTH" val="3280.84"/>
  <p:tag name="LATEXADDIN" val="\documentclass{article}&#10;\usepackage{amsmath}&#10;\pagestyle{empty}&#10;\begin{document}&#10;&#10;$&#10;\begin{aligned}&#10;L(\theta_{y\rightarrow x}) = &amp; \sum_{n=1}^N \log p(x^{(n)}|y^{(n)}) + \sum_{s=1}^S\sum_y p(y|x^{(s)}) \log p(x^{(s)}|y)&#10;\end{aligned}&#10;$&#10;&#10;&#10;\end{document}"/>
  <p:tag name="IGUANATEXSIZE" val="20"/>
  <p:tag name="IGUANATEXCURSOR" val="16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7.9677"/>
  <p:tag name="ORIGINALWIDTH" val="741.6573"/>
  <p:tag name="LATEXADDIN" val="\documentclass{article}&#10;\usepackage{amsmath}&#10;\pagestyle{empty}&#10;\begin{document}&#10;&#10;$\log \frac{P(y|x^{(n)}; \overrightarrow{\theta} )}{ P(y|x^{(n)}; \overleftarrow{\theta} )} $&#10;&#10;&#10;\end{document}"/>
  <p:tag name="IGUANATEXSIZE" val="20"/>
  <p:tag name="IGUANATEXCURSOR" val="15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7.9677"/>
  <p:tag name="ORIGINALWIDTH" val="741.6573"/>
  <p:tag name="LATEXADDIN" val="\documentclass{article}&#10;\usepackage{amsmath}&#10;\pagestyle{empty}&#10;\begin{document}&#10;&#10;$\log \frac{P(y|x^{(n)}; \overleftarrow{\theta} )}{ P(y|x^{(n)}; \overrightarrow{\theta} )} $&#10;&#10;&#10;\end{document}"/>
  <p:tag name="IGUANATEXSIZE" val="20"/>
  <p:tag name="IGUANATEXCURSOR" val="17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69.5"/>
  <p:tag name="ORIGINALWIDTH" val="3206.25"/>
  <p:tag name="LATEXADDIN" val="\documentclass{article}&#10;\usepackage{amsmath}&#10;\pagestyle{empty}&#10;\begin{document}&#10;&#10;\begin{equation}&#10;\notag&#10;\begin{aligned}&#10;&amp;\frac{ \partial L(\overrightarrow{\theta}) }{ \partial \overrightarrow{\theta}} = \sum_{n=1}^{N} \frac{ \partial  \log{ P(y^{(n)}| x^{(n)};\overrightarrow{\theta} )} }{ \partial \overrightarrow{\theta} }  \\&#10;&amp; + \lambda \sum_{n=1}^{N} \sum_{y \sim P(y|x^{(n)}; \overleftarrow{\theta} )} \frac{\partial \log P(y|x^{(n)}; \overrightarrow{\theta} ) }{\partial \overrightarrow{\theta}} \\&#10;&amp; + \lambda \sum_{n=1}^{N} \sum_{y \sim P(y|x^{(n)}; \overrightarrow{\theta} )}&#10; \left( \log \frac{P(y|x^{(n)}; \overleftarrow{\theta} )}{ P(y|x^{(n)}; \overrightarrow{\theta} )} &#10;\frac{\partial \log P(y|x^{(n)}; \overrightarrow{\theta} ) }{\partial \overrightarrow{\theta}} \right)&#10;\end{aligned}&#10;\end{equation}&#10;&#10;\end{document}"/>
  <p:tag name="IGUANATEXSIZE" val="20"/>
  <p:tag name="IGUANATEXCURSOR" val="122"/>
  <p:tag name="TRANSPARENCY" val="True"/>
  <p:tag name="FILENAME" val=""/>
  <p:tag name="LATEXENGINEID" val="0"/>
  <p:tag name="TEMPFOLDER" val="c:\temp\"/>
  <p:tag name="LATEXFORMHEIGHT" val="458.25"/>
  <p:tag name="LATEXFORMWIDTH" val="648"/>
  <p:tag name="LATEXFORMWRAP" val="True"/>
  <p:tag name="BITMAPVECTOR" val="0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69.5"/>
  <p:tag name="ORIGINALWIDTH" val="3206.25"/>
  <p:tag name="LATEXADDIN" val="\documentclass{article}&#10;\usepackage{amsmath}&#10;\pagestyle{empty}&#10;\begin{document}&#10;&#10;\begin{equation}&#10;\notag&#10;\begin{aligned}&#10;&amp;\frac{ \partial L(\overleftarrow{\theta}) }{ \partial \overleftarrow{\theta}} = \sum_{n=1}^{N} \frac{ \partial  \log{ P(y^{(n)}| x^{(n)};\overleftarrow{\theta} )} }{ \partial \overleftarrow{\theta} }  \\&#10;&amp; + \lambda \sum_{n=1}^{N} \sum_{y \sim P(y|x^{(n)}; \overrightarrow{\theta} )} \frac{\partial \log P(y|x^{(n)}; \overleftarrow{\theta} ) }{\partial \overleftarrow{\theta}} \\&#10;&amp; + \lambda \sum_{n=1}^{N} \sum_{y \sim P(y|x^{(n)}; \overleftarrow{\theta} )}&#10; \left( \log \frac{P(y|x^{(n)}; \overrightarrow{\theta} )}{ P(y|x^{(n)}; \overleftarrow{\theta} )} &#10;\frac{\partial \log P(y|x^{(n)}; \overleftarrow{\theta} ) }{\partial \overleftarrow{\theta}} \right)&#10;\end{aligned}&#10;\end{equation}&#10;&#10;\end{document}"/>
  <p:tag name="IGUANATEXSIZE" val="20"/>
  <p:tag name="IGUANATEXCURSOR" val="122"/>
  <p:tag name="TRANSPARENCY" val="True"/>
  <p:tag name="FILENAME" val=""/>
  <p:tag name="LATEXENGINEID" val="0"/>
  <p:tag name="TEMPFOLDER" val="c:\temp\"/>
  <p:tag name="LATEXFORMHEIGHT" val="458.25"/>
  <p:tag name="LATEXFORMWIDTH" val="648"/>
  <p:tag name="LATEXFORMWRAP" val="True"/>
  <p:tag name="BITMAPVECTOR" val="0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8.5"/>
  <p:tag name="ORIGINALWIDTH" val="615"/>
  <p:tag name="LATEXADDIN" val="\documentclass{article}&#10;\usepackage{amsmath}&#10;\pagestyle{empty}&#10;\begin{document}&#10;&#10;$({x}^{(n)}, \overrightarrow{y}^{(n)})$&#10;&#10;&#10;\end{document}"/>
  <p:tag name="IGUANATEXSIZE" val="20"/>
  <p:tag name="IGUANATEXCURSOR" val="10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8.5"/>
  <p:tag name="ORIGINALWIDTH" val="615"/>
  <p:tag name="LATEXADDIN" val="\documentclass{article}&#10;\usepackage{amsmath}&#10;\pagestyle{empty}&#10;\begin{document}&#10;&#10;$(x^{(n)}, \overleftarrow{y}^{(n)})$&#10;&#10;&#10;\end{document}"/>
  <p:tag name="IGUANATEXSIZE" val="20"/>
  <p:tag name="IGUANATEXCURSOR" val="10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1.75"/>
  <p:tag name="ORIGINALWIDTH" val="555.75"/>
  <p:tag name="LATEXADDIN" val="\documentclass{article}&#10;\usepackage{amsmath}&#10;\pagestyle{empty}&#10;\begin{document}&#10;&#10;$(x^{(n)}, y^{(n)})$&#10;&#10;&#10;\end{document}"/>
  <p:tag name="IGUANATEXSIZE" val="18"/>
  <p:tag name="IGUANATEXCURSOR" val="9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80.7274"/>
  <p:tag name="ORIGINALWIDTH" val="527.934"/>
  <p:tag name="LATEXADDIN" val="\documentclass{article}&#10;\usepackage{amsmath}&#10;\pagestyle{empty}&#10;\begin{document}&#10;&#10;$&#10;P(y|x; \overleftarrow{\theta} )&#10;$&#10;&#10;\end{document}"/>
  <p:tag name="IGUANATEXSIZE" val="20"/>
  <p:tag name="IGUANATEXCURSOR" val="9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80.7274"/>
  <p:tag name="ORIGINALWIDTH" val="527.934"/>
  <p:tag name="LATEXADDIN" val="\documentclass{article}&#10;\usepackage{amsmath}&#10;\pagestyle{empty}&#10;\begin{document}&#10;&#10;$&#10;P(y|x; \overrightarrow{\theta} )&#10;$&#10;&#10;\end{document}"/>
  <p:tag name="IGUANATEXSIZE" val="20"/>
  <p:tag name="IGUANATEXCURSOR" val="10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8.5"/>
  <p:tag name="ORIGINALWIDTH" val="407.25"/>
  <p:tag name="LATEXADDIN" val="\documentclass{article}&#10;\usepackage{amsmath}&#10;\pagestyle{empty}&#10;\begin{document}&#10;&#10;$&#10;P(\overrightarrow{y}|x)&#10;$&#10;&#10;\end{document}"/>
  <p:tag name="IGUANATEXSIZE" val="20"/>
  <p:tag name="IGUANATEXCURSOR" val="10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9.7338"/>
  <p:tag name="ORIGINALWIDTH" val="1455.568"/>
  <p:tag name="LATEXADDIN" val="\documentclass{article}&#10;\usepackage{amsmath}&#10;\pagestyle{empty}&#10;\begin{document}&#10;&#10;$&#10;\begin{aligned}&#10;L(\theta) = L(\theta_{x\rightarrow y}) + L(\theta_{y\rightarrow x})&#10;\end{aligned}&#10;$&#10;&#10;&#10;\end{document}"/>
  <p:tag name="IGUANATEXSIZE" val="20"/>
  <p:tag name="IGUANATEXCURSOR" val="16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8.5"/>
  <p:tag name="ORIGINALWIDTH" val="407.25"/>
  <p:tag name="LATEXADDIN" val="\documentclass{article}&#10;\usepackage{amsmath}&#10;\pagestyle{empty}&#10;\begin{document}&#10;&#10;$&#10;P(\overleftarrow{y}|x)&#10;$&#10;&#10;\end{document}"/>
  <p:tag name="IGUANATEXSIZE" val="20"/>
  <p:tag name="IGUANATEXCURSOR" val="9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8.5"/>
  <p:tag name="ORIGINALWIDTH" val="402"/>
  <p:tag name="LATEXADDIN" val="\documentclass{article}&#10;\usepackage{amsmath}&#10;\pagestyle{empty}&#10;\begin{document}&#10;&#10;$&#10;P(\overleftarrow{x}|y)&#10;$&#10;&#10;\end{document}"/>
  <p:tag name="IGUANATEXSIZE" val="20"/>
  <p:tag name="IGUANATEXCURSOR" val="10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8.5"/>
  <p:tag name="ORIGINALWIDTH" val="402"/>
  <p:tag name="LATEXADDIN" val="\documentclass{article}&#10;\usepackage{amsmath}&#10;\pagestyle{empty}&#10;\begin{document}&#10;&#10;$&#10;P(\overrightarrow{x}|y)&#10;$&#10;&#10;\end{document}"/>
  <p:tag name="IGUANATEXSIZE" val="20"/>
  <p:tag name="IGUANATEXCURSOR" val="10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8.5"/>
  <p:tag name="ORIGINALWIDTH" val="407.25"/>
  <p:tag name="LATEXADDIN" val="\documentclass{article}&#10;\usepackage{amsmath}&#10;\pagestyle{empty}&#10;\begin{document}&#10;&#10;$&#10;P(\overrightarrow{y}|x)&#10;$&#10;&#10;\end{document}"/>
  <p:tag name="IGUANATEXSIZE" val="20"/>
  <p:tag name="IGUANATEXCURSOR" val="10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8.5"/>
  <p:tag name="ORIGINALWIDTH" val="402"/>
  <p:tag name="LATEXADDIN" val="\documentclass{article}&#10;\usepackage{amsmath}&#10;\pagestyle{empty}&#10;\begin{document}&#10;&#10;$&#10;P(\overrightarrow{x}|y)&#10;$&#10;&#10;\end{document}"/>
  <p:tag name="IGUANATEXSIZE" val="20"/>
  <p:tag name="IGUANATEXCURSOR" val="10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8.5"/>
  <p:tag name="ORIGINALWIDTH" val="407.25"/>
  <p:tag name="LATEXADDIN" val="\documentclass{article}&#10;\usepackage{amsmath}&#10;\pagestyle{empty}&#10;\begin{document}&#10;&#10;$&#10;P(\overrightarrow{y}|x)&#10;$&#10;&#10;\end{document}"/>
  <p:tag name="IGUANATEXSIZE" val="20"/>
  <p:tag name="IGUANATEXCURSOR" val="10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8.5"/>
  <p:tag name="ORIGINALWIDTH" val="407.25"/>
  <p:tag name="LATEXADDIN" val="\documentclass{article}&#10;\usepackage{amsmath}&#10;\pagestyle{empty}&#10;\begin{document}&#10;&#10;$&#10;P(\overleftarrow{y}|x)&#10;$&#10;&#10;\end{document}"/>
  <p:tag name="IGUANATEXSIZE" val="20"/>
  <p:tag name="IGUANATEXCURSOR" val="9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8.5"/>
  <p:tag name="ORIGINALWIDTH" val="402"/>
  <p:tag name="LATEXADDIN" val="\documentclass{article}&#10;\usepackage{amsmath}&#10;\pagestyle{empty}&#10;\begin{document}&#10;&#10;$&#10;P(\overrightarrow{x}|y)&#10;$&#10;&#10;\end{document}"/>
  <p:tag name="IGUANATEXSIZE" val="20"/>
  <p:tag name="IGUANATEXCURSOR" val="10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8.5"/>
  <p:tag name="ORIGINALWIDTH" val="402"/>
  <p:tag name="LATEXADDIN" val="\documentclass{article}&#10;\usepackage{amsmath}&#10;\pagestyle{empty}&#10;\begin{document}&#10;&#10;$&#10;P(\overleftarrow{x}|y)&#10;$&#10;&#10;\end{document}"/>
  <p:tag name="IGUANATEXSIZE" val="20"/>
  <p:tag name="IGUANATEXCURSOR" val="10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6.5"/>
  <p:tag name="ORIGINALWIDTH" val="435.75"/>
  <p:tag name="LATEXADDIN" val="\documentclass{article}&#10;\usepackage{amsmath}&#10;\pagestyle{empty}&#10;\begin{document}&#10;&#10;$x^{(s)}, y^{(s)}$&#10;&#10;&#10;\end{document}"/>
  <p:tag name="IGUANATEXSIZE" val="20"/>
  <p:tag name="IGUANATEXCURSOR" val="9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34"/>
  <p:tag name="ORIGINALWIDTH" val="1843.5"/>
  <p:tag name="LATEXADDIN" val="\documentclass{article}&#10;\usepackage{amsmath}&#10;\pagestyle{empty}&#10;\begin{document}&#10;&#10;\begin{equation}&#10;\notag&#10;\begin{aligned}&#10;&amp;\frac{ \partial L(\theta_{x\rightarrow y}) }{ \partial \theta_{x\rightarrow y} }  = \sum_{n=1}^N \frac{ \partial\log p(y^{(n)}|x^{(n)})}{ \partial \theta_{x\rightarrow y}} \\&#10;     &amp; + \sum_{t=1}^T \sum_{x^{(t)} \sim  p(x|y^{(t)})}&#10; \frac{ \partial \log p(y^{(t)}|x^{(t)})}{\partial \theta_{x\rightarrow y} }&#10;\end{aligned}&#10;\label{equ:loss_x2y}&#10;\end{equation}&#10;&#10;&#10;\end{document}"/>
  <p:tag name="IGUANATEXSIZE" val="20"/>
  <p:tag name="IGUANATEXCURSOR" val="39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6.5"/>
  <p:tag name="ORIGINALWIDTH" val="416.25"/>
  <p:tag name="LATEXADDIN" val="\documentclass{article}&#10;\usepackage{amsmath}&#10;\pagestyle{empty}&#10;\begin{document}&#10;&#10;&#10;$x^{(t)},y^{(t)}$&#10;&#10;\end{document}"/>
  <p:tag name="IGUANATEXSIZE" val="20"/>
  <p:tag name="IGUANATEXCURSOR" val="9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1.75"/>
  <p:tag name="ORIGINALWIDTH" val="274.5"/>
  <p:tag name="LATEXADDIN" val="\documentclass{article}&#10;\usepackage{amsmath}&#10;\pagestyle{empty}&#10;\begin{document}&#10;&#10;$(x^{(s)})$&#10;&#10;&#10;\end{document}"/>
  <p:tag name="IGUANATEXSIZE" val="20"/>
  <p:tag name="IGUANATEXCURSOR" val="8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1.75"/>
  <p:tag name="ORIGINALWIDTH" val="259.5"/>
  <p:tag name="LATEXADDIN" val="\documentclass{article}&#10;\usepackage{amsmath}&#10;\pagestyle{empty}&#10;\begin{document}&#10;&#10;&#10;$(y^{(t)})$&#10;&#10;\end{document}"/>
  <p:tag name="IGUANATEXSIZE" val="20"/>
  <p:tag name="IGUANATEXCURSOR" val="8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6.5"/>
  <p:tag name="ORIGINALWIDTH" val="435.75"/>
  <p:tag name="LATEXADDIN" val="\documentclass{article}&#10;\usepackage{amsmath}&#10;\pagestyle{empty}&#10;\begin{document}&#10;&#10;$x^{(s)}, y^{(s)}$&#10;&#10;&#10;\end{document}"/>
  <p:tag name="IGUANATEXSIZE" val="20"/>
  <p:tag name="IGUANATEXCURSOR" val="9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6.5"/>
  <p:tag name="ORIGINALWIDTH" val="416.25"/>
  <p:tag name="LATEXADDIN" val="\documentclass{article}&#10;\usepackage{amsmath}&#10;\pagestyle{empty}&#10;\begin{document}&#10;&#10;&#10;$x^{(t)},y^{(t)}$&#10;&#10;\end{document}"/>
  <p:tag name="IGUANATEXSIZE" val="20"/>
  <p:tag name="IGUANATEXCURSOR" val="9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1.75"/>
  <p:tag name="ORIGINALWIDTH" val="274.5"/>
  <p:tag name="LATEXADDIN" val="\documentclass{article}&#10;\usepackage{amsmath}&#10;\pagestyle{empty}&#10;\begin{document}&#10;&#10;$(x^{(s)})$&#10;&#10;&#10;\end{document}"/>
  <p:tag name="IGUANATEXSIZE" val="20"/>
  <p:tag name="IGUANATEXCURSOR" val="8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1.75"/>
  <p:tag name="ORIGINALWIDTH" val="259.5"/>
  <p:tag name="LATEXADDIN" val="\documentclass{article}&#10;\usepackage{amsmath}&#10;\pagestyle{empty}&#10;\begin{document}&#10;&#10;&#10;$(y^{(t)})$&#10;&#10;\end{document}"/>
  <p:tag name="IGUANATEXSIZE" val="20"/>
  <p:tag name="IGUANATEXCURSOR" val="8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6.5"/>
  <p:tag name="ORIGINALWIDTH" val="416.25"/>
  <p:tag name="LATEXADDIN" val="\documentclass{article}&#10;\usepackage{amsmath}&#10;\pagestyle{empty}&#10;\begin{document}&#10;&#10;&#10;$x^{(t)},y^{(t)}$&#10;&#10;\end{document}"/>
  <p:tag name="IGUANATEXSIZE" val="20"/>
  <p:tag name="IGUANATEXCURSOR" val="9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6.5"/>
  <p:tag name="ORIGINALWIDTH" val="435.75"/>
  <p:tag name="LATEXADDIN" val="\documentclass{article}&#10;\usepackage{amsmath}&#10;\pagestyle{empty}&#10;\begin{document}&#10;&#10;$x^{(s)}, y^{(s)}$&#10;&#10;&#10;\end{document}"/>
  <p:tag name="IGUANATEXSIZE" val="20"/>
  <p:tag name="IGUANATEXCURSOR" val="9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6.5"/>
  <p:tag name="ORIGINALWIDTH" val="435.75"/>
  <p:tag name="LATEXADDIN" val="\documentclass{article}&#10;\usepackage{amsmath}&#10;\pagestyle{empty}&#10;\begin{document}&#10;&#10;$x^{(s)}, y^{(s)}$&#10;&#10;&#10;\end{document}"/>
  <p:tag name="IGUANATEXSIZE" val="20"/>
  <p:tag name="IGUANATEXCURSOR" val="9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6.5"/>
  <p:tag name="ORIGINALWIDTH" val="416.25"/>
  <p:tag name="LATEXADDIN" val="\documentclass{article}&#10;\usepackage{amsmath}&#10;\pagestyle{empty}&#10;\begin{document}&#10;&#10;&#10;$x^{(t)},y^{(t)}$&#10;&#10;\end{document}"/>
  <p:tag name="IGUANATEXSIZE" val="20"/>
  <p:tag name="IGUANATEXCURSOR" val="9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6.5"/>
  <p:tag name="ORIGINALWIDTH" val="416.25"/>
  <p:tag name="LATEXADDIN" val="\documentclass{article}&#10;\usepackage{amsmath}&#10;\pagestyle{empty}&#10;\begin{document}&#10;&#10;&#10;$x^{(t)},y^{(t)}$&#10;&#10;\end{document}"/>
  <p:tag name="IGUANATEXSIZE" val="20"/>
  <p:tag name="IGUANATEXCURSOR" val="9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1.75"/>
  <p:tag name="ORIGINALWIDTH" val="274.5"/>
  <p:tag name="LATEXADDIN" val="\documentclass{article}&#10;\usepackage{amsmath}&#10;\pagestyle{empty}&#10;\begin{document}&#10;&#10;$(x^{(s)})$&#10;&#10;&#10;\end{document}"/>
  <p:tag name="IGUANATEXSIZE" val="20"/>
  <p:tag name="IGUANATEXCURSOR" val="8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1.75"/>
  <p:tag name="ORIGINALWIDTH" val="259.5"/>
  <p:tag name="LATEXADDIN" val="\documentclass{article}&#10;\usepackage{amsmath}&#10;\pagestyle{empty}&#10;\begin{document}&#10;&#10;&#10;$(y^{(t)})$&#10;&#10;\end{document}"/>
  <p:tag name="IGUANATEXSIZE" val="20"/>
  <p:tag name="IGUANATEXCURSOR" val="8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1.75"/>
  <p:tag name="ORIGINALWIDTH" val="555.75"/>
  <p:tag name="LATEXADDIN" val="\documentclass{article}&#10;\usepackage{amsmath}&#10;\pagestyle{empty}&#10;\begin{document}&#10;&#10;$(x^{(n)}, y^{(n)})$&#10;&#10;&#10;\end{document}"/>
  <p:tag name="IGUANATEXSIZE" val="18"/>
  <p:tag name="IGUANATEXCURSOR" val="9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2241</TotalTime>
  <Words>2396</Words>
  <Application>Microsoft Office PowerPoint</Application>
  <PresentationFormat>Widescreen</PresentationFormat>
  <Paragraphs>659</Paragraphs>
  <Slides>45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5" baseType="lpstr">
      <vt:lpstr>等线</vt:lpstr>
      <vt:lpstr>等线 Light</vt:lpstr>
      <vt:lpstr>Arial</vt:lpstr>
      <vt:lpstr>Calibri</vt:lpstr>
      <vt:lpstr>Calibri Light</vt:lpstr>
      <vt:lpstr>Cambria Math</vt:lpstr>
      <vt:lpstr>Segoe UI</vt:lpstr>
      <vt:lpstr>Times New Roman</vt:lpstr>
      <vt:lpstr>Wingdings</vt:lpstr>
      <vt:lpstr>Office Theme</vt:lpstr>
      <vt:lpstr>Advanced Data Augmentation Strategy for Neural Machine Translation</vt:lpstr>
      <vt:lpstr>Outline</vt:lpstr>
      <vt:lpstr>History</vt:lpstr>
      <vt:lpstr>Neural Machine Translation</vt:lpstr>
      <vt:lpstr>Neural Machine Translation</vt:lpstr>
      <vt:lpstr>Data Augmentation</vt:lpstr>
      <vt:lpstr>Monolingual Training Data</vt:lpstr>
      <vt:lpstr>Motivation</vt:lpstr>
      <vt:lpstr>Training Objective</vt:lpstr>
      <vt:lpstr>Training Objective</vt:lpstr>
      <vt:lpstr>Iterative Back-Translation (T2S  S2T)</vt:lpstr>
      <vt:lpstr>Iterative Back-Translation (S2T  T2S)</vt:lpstr>
      <vt:lpstr>Iterative Back-Translation (Joint Training)</vt:lpstr>
      <vt:lpstr>Experiment</vt:lpstr>
      <vt:lpstr>Experiment: Chinese-English Translation</vt:lpstr>
      <vt:lpstr>Experiment: English-German Translation</vt:lpstr>
      <vt:lpstr>Effect of Iterative Training</vt:lpstr>
      <vt:lpstr>Motivation: Exposure Bias Problem</vt:lpstr>
      <vt:lpstr>Motivation: Exposure Bias Problem</vt:lpstr>
      <vt:lpstr>Target-bidirectional Agreement Regularization</vt:lpstr>
      <vt:lpstr>Agreement Regularization (R2L  L2R)</vt:lpstr>
      <vt:lpstr>Agreement Regularization (L2R  R2L)</vt:lpstr>
      <vt:lpstr>Agreement Regularization (Joint Training)</vt:lpstr>
      <vt:lpstr>Experiment</vt:lpstr>
      <vt:lpstr>Experimental Result</vt:lpstr>
      <vt:lpstr>Combining with Back-Translation Method</vt:lpstr>
      <vt:lpstr>Analysis</vt:lpstr>
      <vt:lpstr>Iterative Back-Translation + Agreement Regularization</vt:lpstr>
      <vt:lpstr>Iterative Back-Translation + Agreement Regularization</vt:lpstr>
      <vt:lpstr>Iterative Back-Translation + Agreement Regularization</vt:lpstr>
      <vt:lpstr>Unsupervised MT</vt:lpstr>
      <vt:lpstr>Motivation</vt:lpstr>
      <vt:lpstr>Posterior Regularization</vt:lpstr>
      <vt:lpstr>SMT as Posterior Regularization</vt:lpstr>
      <vt:lpstr>EM Training Algorithm </vt:lpstr>
      <vt:lpstr>Model Initialization </vt:lpstr>
      <vt:lpstr>SMT as Posterior Regularization (E-steps)</vt:lpstr>
      <vt:lpstr>SMT as Posterior Regularization (M-steps)</vt:lpstr>
      <vt:lpstr>Experiment</vt:lpstr>
      <vt:lpstr>Example</vt:lpstr>
      <vt:lpstr>Summary</vt:lpstr>
      <vt:lpstr>Publications</vt:lpstr>
      <vt:lpstr>Publications</vt:lpstr>
      <vt:lpstr>Preprints</vt:lpstr>
      <vt:lpstr>PowerPoint Presentation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Advanced Data Augmentation Strategy for Neural Machine Translation</dc:title>
  <dc:creator>Zhirui Zhang</dc:creator>
  <cp:lastModifiedBy>Zhirui Zhang</cp:lastModifiedBy>
  <cp:revision>252</cp:revision>
  <dcterms:created xsi:type="dcterms:W3CDTF">2018-10-22T18:41:14Z</dcterms:created>
  <dcterms:modified xsi:type="dcterms:W3CDTF">2018-10-25T01:02:31Z</dcterms:modified>
</cp:coreProperties>
</file>